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8" r:id="rId2"/>
  </p:sldMasterIdLst>
  <p:notesMasterIdLst>
    <p:notesMasterId r:id="rId50"/>
  </p:notesMasterIdLst>
  <p:sldIdLst>
    <p:sldId id="256" r:id="rId3"/>
    <p:sldId id="335" r:id="rId4"/>
    <p:sldId id="384" r:id="rId5"/>
    <p:sldId id="380" r:id="rId6"/>
    <p:sldId id="257" r:id="rId7"/>
    <p:sldId id="344" r:id="rId8"/>
    <p:sldId id="309" r:id="rId9"/>
    <p:sldId id="352" r:id="rId10"/>
    <p:sldId id="381" r:id="rId11"/>
    <p:sldId id="383" r:id="rId12"/>
    <p:sldId id="388" r:id="rId13"/>
    <p:sldId id="270" r:id="rId14"/>
    <p:sldId id="316" r:id="rId15"/>
    <p:sldId id="387" r:id="rId16"/>
    <p:sldId id="358" r:id="rId17"/>
    <p:sldId id="355" r:id="rId18"/>
    <p:sldId id="356" r:id="rId19"/>
    <p:sldId id="369" r:id="rId20"/>
    <p:sldId id="370" r:id="rId21"/>
    <p:sldId id="372" r:id="rId22"/>
    <p:sldId id="374" r:id="rId23"/>
    <p:sldId id="317" r:id="rId24"/>
    <p:sldId id="375" r:id="rId25"/>
    <p:sldId id="363" r:id="rId26"/>
    <p:sldId id="319" r:id="rId27"/>
    <p:sldId id="311" r:id="rId28"/>
    <p:sldId id="323" r:id="rId29"/>
    <p:sldId id="365" r:id="rId30"/>
    <p:sldId id="318" r:id="rId31"/>
    <p:sldId id="303" r:id="rId32"/>
    <p:sldId id="322" r:id="rId33"/>
    <p:sldId id="366" r:id="rId34"/>
    <p:sldId id="320" r:id="rId35"/>
    <p:sldId id="349" r:id="rId36"/>
    <p:sldId id="324" r:id="rId37"/>
    <p:sldId id="377" r:id="rId38"/>
    <p:sldId id="321" r:id="rId39"/>
    <p:sldId id="350" r:id="rId40"/>
    <p:sldId id="325" r:id="rId41"/>
    <p:sldId id="378" r:id="rId42"/>
    <p:sldId id="385" r:id="rId43"/>
    <p:sldId id="393" r:id="rId44"/>
    <p:sldId id="389" r:id="rId45"/>
    <p:sldId id="390" r:id="rId46"/>
    <p:sldId id="391" r:id="rId47"/>
    <p:sldId id="392" r:id="rId48"/>
    <p:sldId id="394" r:id="rId49"/>
  </p:sldIdLst>
  <p:sldSz cx="9144000" cy="5143500" type="screen16x9"/>
  <p:notesSz cx="6858000" cy="9144000"/>
  <p:embeddedFontLst>
    <p:embeddedFont>
      <p:font typeface="Bungee" pitchFamily="2" charset="77"/>
      <p:regular r:id="rId51"/>
    </p:embeddedFont>
    <p:embeddedFont>
      <p:font typeface="Calibri" panose="020F0502020204030204" pitchFamily="34" charset="0"/>
      <p:regular r:id="rId52"/>
      <p:bold r:id="rId53"/>
      <p:italic r:id="rId54"/>
      <p:boldItalic r:id="rId55"/>
    </p:embeddedFont>
    <p:embeddedFont>
      <p:font typeface="Chivo" pitchFamily="2" charset="77"/>
      <p:regular r:id="rId56"/>
      <p:bold r:id="rId57"/>
      <p:italic r:id="rId58"/>
      <p:boldItalic r:id="rId59"/>
    </p:embeddedFont>
    <p:embeddedFont>
      <p:font typeface="Cormorant Garamond" pitchFamily="2" charset="77"/>
      <p:regular r:id="rId60"/>
      <p:bold r:id="rId61"/>
      <p:italic r:id="rId62"/>
      <p:boldItalic r:id="rId63"/>
    </p:embeddedFont>
    <p:embeddedFont>
      <p:font typeface="Cormorant Garamond Medium" pitchFamily="2" charset="77"/>
      <p:regular r:id="rId64"/>
      <p:bold r:id="rId65"/>
      <p:italic r:id="rId66"/>
      <p:boldItalic r:id="rId67"/>
    </p:embeddedFont>
    <p:embeddedFont>
      <p:font typeface="DM Sans" pitchFamily="2" charset="77"/>
      <p:regular r:id="rId68"/>
      <p:bold r:id="rId69"/>
      <p:italic r:id="rId70"/>
      <p:boldItalic r:id="rId71"/>
    </p:embeddedFont>
    <p:embeddedFont>
      <p:font typeface="DM Serif Display" pitchFamily="2" charset="0"/>
      <p:regular r:id="rId72"/>
      <p:italic r:id="rId73"/>
    </p:embeddedFont>
    <p:embeddedFont>
      <p:font typeface="Lato" panose="020F0502020204030203" pitchFamily="34" charset="0"/>
      <p:regular r:id="rId74"/>
      <p:bold r:id="rId75"/>
      <p:italic r:id="rId76"/>
      <p:boldItalic r:id="rId77"/>
    </p:embeddedFont>
    <p:embeddedFont>
      <p:font typeface="Lora" pitchFamily="2" charset="77"/>
      <p:regular r:id="rId78"/>
      <p:bold r:id="rId79"/>
      <p:italic r:id="rId80"/>
      <p:boldItalic r:id="rId81"/>
    </p:embeddedFont>
    <p:embeddedFont>
      <p:font typeface="Nixie One" panose="02000503080000020004" pitchFamily="2" charset="0"/>
      <p:regular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E7A74-35C8-4C45-8E39-AB755356CA91}" v="659" dt="2022-12-15T02:43:02.727"/>
    <p1510:client id="{2D2315C0-B422-3A9D-3653-4DCF5936BDA3}" v="943" dt="2022-12-14T07:13:23.235"/>
    <p1510:client id="{3A361B4D-18CF-9840-ADAA-5A440EFBAD6B}" v="3205" dt="2022-12-15T03:24:48.300"/>
    <p1510:client id="{7A610DB5-A0C1-E6BA-0F7F-96FD3EF5BECF}" v="1" dt="2022-12-14T10:44:32.319"/>
    <p1510:client id="{7C55859A-786E-4126-AA58-27D72F9C98BF}" v="6339" dt="2022-12-14T10:58:23.085"/>
    <p1510:client id="{A19E7E03-D173-07C2-07F3-C32A94FC7FD7}" v="98" dt="2022-12-14T09:33:15.601"/>
    <p1510:client id="{DFE5B169-7170-E2AA-E29A-3695873FD03C}" v="16" dt="2022-12-15T01:48:13.514"/>
  </p1510:revLst>
</p1510:revInfo>
</file>

<file path=ppt/tableStyles.xml><?xml version="1.0" encoding="utf-8"?>
<a:tblStyleLst xmlns:a="http://schemas.openxmlformats.org/drawingml/2006/main" def="{69BD5225-8488-4FE0-8DB4-A3305FED8C80}">
  <a:tblStyle styleId="{69BD5225-8488-4FE0-8DB4-A3305FED8C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729727-ABEA-4858-902A-06A1348A050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font" Target="fonts/font31.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6.fntdata"/><Relationship Id="rId87" Type="http://schemas.microsoft.com/office/2015/10/relationships/revisionInfo" Target="revisionInfo.xml"/><Relationship Id="rId61" Type="http://schemas.openxmlformats.org/officeDocument/2006/relationships/font" Target="fonts/font11.fntdata"/><Relationship Id="rId82"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3d1f6e7b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3d1f6e7b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925789c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925789c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878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925789c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925789c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34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925789c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925789c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10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d925789c3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3d925789c3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49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d925789c3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d925789c3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95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c84668faca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c84668faca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049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c84668fac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c84668fac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655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c84668fac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c84668fac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036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925789c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925789c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18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3d925789c3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3d925789c3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095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72c6279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72c62791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062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3d925789c3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3d925789c3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817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3d925789c3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3d925789c3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643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925789c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925789c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670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925789c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925789c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297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3c352d6f4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3c352d6f4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993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3c352d6f4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3c352d6f4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116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3c352d6f4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3c352d6f4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176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925789c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925789c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138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3c352d6f4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3c352d6f4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102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3c352d6f4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3c352d6f4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818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925789c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925789c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97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3c352d6f4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3c352d6f4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56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925789c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925789c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633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d925789c3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3d925789c3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794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3d925789c3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3d925789c3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833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d925789c3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d925789c3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612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d925789c3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d925789c3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179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d925789c3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d925789c3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421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d925789c3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d925789c3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917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3d925789c3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3d925789c3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656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3c352d6f4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3c352d6f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925789c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925789c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247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3d925789c3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3d925789c3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c84668fac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c84668fac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873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3d925789c3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3d925789c3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563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d925789c3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d925789c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339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 y="0"/>
            <a:ext cx="4569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Nixie One"/>
              <a:ea typeface="Nixie One"/>
              <a:cs typeface="Nixie One"/>
              <a:sym typeface="Nixie One"/>
            </a:endParaRPr>
          </a:p>
        </p:txBody>
      </p:sp>
      <p:sp>
        <p:nvSpPr>
          <p:cNvPr id="10" name="Google Shape;10;p2"/>
          <p:cNvSpPr txBox="1">
            <a:spLocks noGrp="1"/>
          </p:cNvSpPr>
          <p:nvPr>
            <p:ph type="ctrTitle"/>
          </p:nvPr>
        </p:nvSpPr>
        <p:spPr>
          <a:xfrm>
            <a:off x="4724875" y="1327350"/>
            <a:ext cx="3552600" cy="1857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202700" y="3336750"/>
            <a:ext cx="2596800" cy="677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idx="2"/>
          </p:nvPr>
        </p:nvSpPr>
        <p:spPr>
          <a:xfrm>
            <a:off x="705300" y="233100"/>
            <a:ext cx="7725600" cy="19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112"/>
        <p:cNvGrpSpPr/>
        <p:nvPr/>
      </p:nvGrpSpPr>
      <p:grpSpPr>
        <a:xfrm>
          <a:off x="0" y="0"/>
          <a:ext cx="0" cy="0"/>
          <a:chOff x="0" y="0"/>
          <a:chExt cx="0" cy="0"/>
        </a:xfrm>
      </p:grpSpPr>
      <p:sp>
        <p:nvSpPr>
          <p:cNvPr id="113" name="Google Shape;113;p21"/>
          <p:cNvSpPr/>
          <p:nvPr/>
        </p:nvSpPr>
        <p:spPr>
          <a:xfrm>
            <a:off x="4574101" y="0"/>
            <a:ext cx="4569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Nixie One"/>
              <a:ea typeface="Nixie One"/>
              <a:cs typeface="Nixie One"/>
              <a:sym typeface="Nixie One"/>
            </a:endParaRPr>
          </a:p>
        </p:txBody>
      </p:sp>
      <p:sp>
        <p:nvSpPr>
          <p:cNvPr id="114" name="Google Shape;114;p21"/>
          <p:cNvSpPr txBox="1">
            <a:spLocks noGrp="1"/>
          </p:cNvSpPr>
          <p:nvPr>
            <p:ph type="subTitle" idx="1"/>
          </p:nvPr>
        </p:nvSpPr>
        <p:spPr>
          <a:xfrm>
            <a:off x="1665000" y="2852423"/>
            <a:ext cx="2599500" cy="47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1"/>
          <p:cNvSpPr txBox="1">
            <a:spLocks noGrp="1"/>
          </p:cNvSpPr>
          <p:nvPr>
            <p:ph type="subTitle" idx="2"/>
          </p:nvPr>
        </p:nvSpPr>
        <p:spPr>
          <a:xfrm>
            <a:off x="1665000" y="1917424"/>
            <a:ext cx="2599500" cy="47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1"/>
          <p:cNvSpPr txBox="1">
            <a:spLocks noGrp="1"/>
          </p:cNvSpPr>
          <p:nvPr>
            <p:ph type="subTitle" idx="3"/>
          </p:nvPr>
        </p:nvSpPr>
        <p:spPr>
          <a:xfrm>
            <a:off x="1665000" y="2286131"/>
            <a:ext cx="2599500" cy="37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2000"/>
              <a:buFont typeface="Lora"/>
              <a:buNone/>
              <a:defRPr sz="2000">
                <a:latin typeface="Lora"/>
                <a:ea typeface="Lora"/>
                <a:cs typeface="Lora"/>
                <a:sym typeface="Lora"/>
              </a:defRPr>
            </a:lvl1pPr>
            <a:lvl2pPr lvl="1"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2pPr>
            <a:lvl3pPr lvl="2"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3pPr>
            <a:lvl4pPr lvl="3"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4pPr>
            <a:lvl5pPr lvl="4"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5pPr>
            <a:lvl6pPr lvl="5"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6pPr>
            <a:lvl7pPr lvl="6"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7pPr>
            <a:lvl8pPr lvl="7"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8pPr>
            <a:lvl9pPr lvl="8"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9pPr>
          </a:lstStyle>
          <a:p>
            <a:endParaRPr/>
          </a:p>
        </p:txBody>
      </p:sp>
      <p:sp>
        <p:nvSpPr>
          <p:cNvPr id="117" name="Google Shape;117;p21"/>
          <p:cNvSpPr txBox="1">
            <a:spLocks noGrp="1"/>
          </p:cNvSpPr>
          <p:nvPr>
            <p:ph type="subTitle" idx="4"/>
          </p:nvPr>
        </p:nvSpPr>
        <p:spPr>
          <a:xfrm>
            <a:off x="1665000" y="3221128"/>
            <a:ext cx="2599500" cy="37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2000"/>
              <a:buFont typeface="Lora"/>
              <a:buNone/>
              <a:defRPr sz="2000">
                <a:latin typeface="Lora"/>
                <a:ea typeface="Lora"/>
                <a:cs typeface="Lora"/>
                <a:sym typeface="Lora"/>
              </a:defRPr>
            </a:lvl1pPr>
            <a:lvl2pPr lvl="1"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2pPr>
            <a:lvl3pPr lvl="2"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3pPr>
            <a:lvl4pPr lvl="3"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4pPr>
            <a:lvl5pPr lvl="4"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5pPr>
            <a:lvl6pPr lvl="5"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6pPr>
            <a:lvl7pPr lvl="6"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7pPr>
            <a:lvl8pPr lvl="7"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8pPr>
            <a:lvl9pPr lvl="8"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9pPr>
          </a:lstStyle>
          <a:p>
            <a:endParaRPr/>
          </a:p>
        </p:txBody>
      </p:sp>
      <p:sp>
        <p:nvSpPr>
          <p:cNvPr id="118" name="Google Shape;118;p21"/>
          <p:cNvSpPr txBox="1">
            <a:spLocks noGrp="1"/>
          </p:cNvSpPr>
          <p:nvPr>
            <p:ph type="subTitle" idx="5"/>
          </p:nvPr>
        </p:nvSpPr>
        <p:spPr>
          <a:xfrm>
            <a:off x="1665000" y="3787422"/>
            <a:ext cx="2599500" cy="47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1"/>
          <p:cNvSpPr txBox="1">
            <a:spLocks noGrp="1"/>
          </p:cNvSpPr>
          <p:nvPr>
            <p:ph type="subTitle" idx="6"/>
          </p:nvPr>
        </p:nvSpPr>
        <p:spPr>
          <a:xfrm flipH="1">
            <a:off x="1665125" y="4156126"/>
            <a:ext cx="2599500" cy="37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2000"/>
              <a:buFont typeface="Lora"/>
              <a:buNone/>
              <a:defRPr sz="2000">
                <a:latin typeface="Lora"/>
                <a:ea typeface="Lora"/>
                <a:cs typeface="Lora"/>
                <a:sym typeface="Lora"/>
              </a:defRPr>
            </a:lvl1pPr>
            <a:lvl2pPr lvl="1"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2pPr>
            <a:lvl3pPr lvl="2"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3pPr>
            <a:lvl4pPr lvl="3"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4pPr>
            <a:lvl5pPr lvl="4"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5pPr>
            <a:lvl6pPr lvl="5"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6pPr>
            <a:lvl7pPr lvl="6"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7pPr>
            <a:lvl8pPr lvl="7"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8pPr>
            <a:lvl9pPr lvl="8" algn="ctr" rtl="0">
              <a:lnSpc>
                <a:spcPct val="100000"/>
              </a:lnSpc>
              <a:spcBef>
                <a:spcPts val="0"/>
              </a:spcBef>
              <a:spcAft>
                <a:spcPts val="0"/>
              </a:spcAft>
              <a:buClr>
                <a:schemeClr val="dk2"/>
              </a:buClr>
              <a:buSzPts val="2000"/>
              <a:buFont typeface="Lora"/>
              <a:buNone/>
              <a:defRPr sz="2000">
                <a:solidFill>
                  <a:schemeClr val="dk2"/>
                </a:solidFill>
                <a:latin typeface="Lora"/>
                <a:ea typeface="Lora"/>
                <a:cs typeface="Lora"/>
                <a:sym typeface="Lora"/>
              </a:defRPr>
            </a:lvl9pPr>
          </a:lstStyle>
          <a:p>
            <a:endParaRPr/>
          </a:p>
        </p:txBody>
      </p:sp>
      <p:cxnSp>
        <p:nvCxnSpPr>
          <p:cNvPr id="120" name="Google Shape;120;p21"/>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121" name="Google Shape;121;p21"/>
          <p:cNvSpPr txBox="1">
            <a:spLocks noGrp="1"/>
          </p:cNvSpPr>
          <p:nvPr>
            <p:ph type="title"/>
          </p:nvPr>
        </p:nvSpPr>
        <p:spPr>
          <a:xfrm>
            <a:off x="713225" y="539500"/>
            <a:ext cx="4112700" cy="868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Lora"/>
              <a:buNone/>
              <a:defRPr sz="3000">
                <a:solidFill>
                  <a:schemeClr val="dk1"/>
                </a:solidFill>
                <a:latin typeface="Lora"/>
                <a:ea typeface="Lora"/>
                <a:cs typeface="Lora"/>
                <a:sym typeface="Lor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11">
    <p:spTree>
      <p:nvGrpSpPr>
        <p:cNvPr id="1" name="Shape 122"/>
        <p:cNvGrpSpPr/>
        <p:nvPr/>
      </p:nvGrpSpPr>
      <p:grpSpPr>
        <a:xfrm>
          <a:off x="0" y="0"/>
          <a:ext cx="0" cy="0"/>
          <a:chOff x="0" y="0"/>
          <a:chExt cx="0" cy="0"/>
        </a:xfrm>
      </p:grpSpPr>
      <p:sp>
        <p:nvSpPr>
          <p:cNvPr id="123" name="Google Shape;123;p22"/>
          <p:cNvSpPr/>
          <p:nvPr/>
        </p:nvSpPr>
        <p:spPr>
          <a:xfrm>
            <a:off x="0" y="3857700"/>
            <a:ext cx="9144000" cy="12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ixie One"/>
              <a:ea typeface="Nixie One"/>
              <a:cs typeface="Nixie One"/>
              <a:sym typeface="Nixie One"/>
            </a:endParaRPr>
          </a:p>
        </p:txBody>
      </p:sp>
      <p:sp>
        <p:nvSpPr>
          <p:cNvPr id="124" name="Google Shape;124;p22"/>
          <p:cNvSpPr txBox="1">
            <a:spLocks noGrp="1"/>
          </p:cNvSpPr>
          <p:nvPr>
            <p:ph type="subTitle" idx="1"/>
          </p:nvPr>
        </p:nvSpPr>
        <p:spPr>
          <a:xfrm>
            <a:off x="870938" y="3860750"/>
            <a:ext cx="2194800" cy="747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2"/>
          <p:cNvSpPr txBox="1">
            <a:spLocks noGrp="1"/>
          </p:cNvSpPr>
          <p:nvPr>
            <p:ph type="subTitle" idx="2"/>
          </p:nvPr>
        </p:nvSpPr>
        <p:spPr>
          <a:xfrm>
            <a:off x="3474584" y="3860830"/>
            <a:ext cx="2194800" cy="747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2"/>
          <p:cNvSpPr txBox="1">
            <a:spLocks noGrp="1"/>
          </p:cNvSpPr>
          <p:nvPr>
            <p:ph type="subTitle" idx="3"/>
          </p:nvPr>
        </p:nvSpPr>
        <p:spPr>
          <a:xfrm>
            <a:off x="6078238" y="3860753"/>
            <a:ext cx="2194800" cy="747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2"/>
          <p:cNvSpPr txBox="1">
            <a:spLocks noGrp="1"/>
          </p:cNvSpPr>
          <p:nvPr>
            <p:ph type="subTitle" idx="4"/>
          </p:nvPr>
        </p:nvSpPr>
        <p:spPr>
          <a:xfrm>
            <a:off x="870938" y="3413477"/>
            <a:ext cx="2194800" cy="363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Lora"/>
              <a:buNone/>
              <a:defRPr sz="2400">
                <a:latin typeface="Lora"/>
                <a:ea typeface="Lora"/>
                <a:cs typeface="Lora"/>
                <a:sym typeface="Lora"/>
              </a:defRPr>
            </a:lvl1pPr>
            <a:lvl2pPr lvl="1" algn="ctr" rtl="0">
              <a:lnSpc>
                <a:spcPct val="100000"/>
              </a:lnSpc>
              <a:spcBef>
                <a:spcPts val="0"/>
              </a:spcBef>
              <a:spcAft>
                <a:spcPts val="0"/>
              </a:spcAft>
              <a:buSzPts val="2000"/>
              <a:buFont typeface="Lora"/>
              <a:buNone/>
              <a:defRPr sz="2000">
                <a:latin typeface="Lora"/>
                <a:ea typeface="Lora"/>
                <a:cs typeface="Lora"/>
                <a:sym typeface="Lora"/>
              </a:defRPr>
            </a:lvl2pPr>
            <a:lvl3pPr lvl="2" algn="ctr" rtl="0">
              <a:lnSpc>
                <a:spcPct val="100000"/>
              </a:lnSpc>
              <a:spcBef>
                <a:spcPts val="0"/>
              </a:spcBef>
              <a:spcAft>
                <a:spcPts val="0"/>
              </a:spcAft>
              <a:buSzPts val="2000"/>
              <a:buFont typeface="Lora"/>
              <a:buNone/>
              <a:defRPr sz="2000">
                <a:latin typeface="Lora"/>
                <a:ea typeface="Lora"/>
                <a:cs typeface="Lora"/>
                <a:sym typeface="Lora"/>
              </a:defRPr>
            </a:lvl3pPr>
            <a:lvl4pPr lvl="3" algn="ctr" rtl="0">
              <a:lnSpc>
                <a:spcPct val="100000"/>
              </a:lnSpc>
              <a:spcBef>
                <a:spcPts val="0"/>
              </a:spcBef>
              <a:spcAft>
                <a:spcPts val="0"/>
              </a:spcAft>
              <a:buSzPts val="2000"/>
              <a:buFont typeface="Lora"/>
              <a:buNone/>
              <a:defRPr sz="2000">
                <a:latin typeface="Lora"/>
                <a:ea typeface="Lora"/>
                <a:cs typeface="Lora"/>
                <a:sym typeface="Lora"/>
              </a:defRPr>
            </a:lvl4pPr>
            <a:lvl5pPr lvl="4" algn="ctr" rtl="0">
              <a:lnSpc>
                <a:spcPct val="100000"/>
              </a:lnSpc>
              <a:spcBef>
                <a:spcPts val="0"/>
              </a:spcBef>
              <a:spcAft>
                <a:spcPts val="0"/>
              </a:spcAft>
              <a:buSzPts val="2000"/>
              <a:buFont typeface="Lora"/>
              <a:buNone/>
              <a:defRPr sz="2000">
                <a:latin typeface="Lora"/>
                <a:ea typeface="Lora"/>
                <a:cs typeface="Lora"/>
                <a:sym typeface="Lora"/>
              </a:defRPr>
            </a:lvl5pPr>
            <a:lvl6pPr lvl="5" algn="ctr" rtl="0">
              <a:lnSpc>
                <a:spcPct val="100000"/>
              </a:lnSpc>
              <a:spcBef>
                <a:spcPts val="0"/>
              </a:spcBef>
              <a:spcAft>
                <a:spcPts val="0"/>
              </a:spcAft>
              <a:buSzPts val="2000"/>
              <a:buFont typeface="Lora"/>
              <a:buNone/>
              <a:defRPr sz="2000">
                <a:latin typeface="Lora"/>
                <a:ea typeface="Lora"/>
                <a:cs typeface="Lora"/>
                <a:sym typeface="Lora"/>
              </a:defRPr>
            </a:lvl6pPr>
            <a:lvl7pPr lvl="6" algn="ctr" rtl="0">
              <a:lnSpc>
                <a:spcPct val="100000"/>
              </a:lnSpc>
              <a:spcBef>
                <a:spcPts val="0"/>
              </a:spcBef>
              <a:spcAft>
                <a:spcPts val="0"/>
              </a:spcAft>
              <a:buSzPts val="2000"/>
              <a:buFont typeface="Lora"/>
              <a:buNone/>
              <a:defRPr sz="2000">
                <a:latin typeface="Lora"/>
                <a:ea typeface="Lora"/>
                <a:cs typeface="Lora"/>
                <a:sym typeface="Lora"/>
              </a:defRPr>
            </a:lvl7pPr>
            <a:lvl8pPr lvl="7" algn="ctr" rtl="0">
              <a:lnSpc>
                <a:spcPct val="100000"/>
              </a:lnSpc>
              <a:spcBef>
                <a:spcPts val="0"/>
              </a:spcBef>
              <a:spcAft>
                <a:spcPts val="0"/>
              </a:spcAft>
              <a:buSzPts val="2000"/>
              <a:buFont typeface="Lora"/>
              <a:buNone/>
              <a:defRPr sz="2000">
                <a:latin typeface="Lora"/>
                <a:ea typeface="Lora"/>
                <a:cs typeface="Lora"/>
                <a:sym typeface="Lora"/>
              </a:defRPr>
            </a:lvl8pPr>
            <a:lvl9pPr lvl="8" algn="ctr" rtl="0">
              <a:lnSpc>
                <a:spcPct val="100000"/>
              </a:lnSpc>
              <a:spcBef>
                <a:spcPts val="0"/>
              </a:spcBef>
              <a:spcAft>
                <a:spcPts val="0"/>
              </a:spcAft>
              <a:buSzPts val="2000"/>
              <a:buFont typeface="Lora"/>
              <a:buNone/>
              <a:defRPr sz="2000">
                <a:latin typeface="Lora"/>
                <a:ea typeface="Lora"/>
                <a:cs typeface="Lora"/>
                <a:sym typeface="Lora"/>
              </a:defRPr>
            </a:lvl9pPr>
          </a:lstStyle>
          <a:p>
            <a:endParaRPr/>
          </a:p>
        </p:txBody>
      </p:sp>
      <p:sp>
        <p:nvSpPr>
          <p:cNvPr id="128" name="Google Shape;128;p22"/>
          <p:cNvSpPr txBox="1">
            <a:spLocks noGrp="1"/>
          </p:cNvSpPr>
          <p:nvPr>
            <p:ph type="subTitle" idx="5"/>
          </p:nvPr>
        </p:nvSpPr>
        <p:spPr>
          <a:xfrm>
            <a:off x="3474584" y="3413477"/>
            <a:ext cx="2194800" cy="363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Lora"/>
              <a:buNone/>
              <a:defRPr sz="2400">
                <a:latin typeface="Lora"/>
                <a:ea typeface="Lora"/>
                <a:cs typeface="Lora"/>
                <a:sym typeface="Lora"/>
              </a:defRPr>
            </a:lvl1pPr>
            <a:lvl2pPr lvl="1" algn="ctr" rtl="0">
              <a:lnSpc>
                <a:spcPct val="100000"/>
              </a:lnSpc>
              <a:spcBef>
                <a:spcPts val="0"/>
              </a:spcBef>
              <a:spcAft>
                <a:spcPts val="0"/>
              </a:spcAft>
              <a:buSzPts val="2000"/>
              <a:buFont typeface="Lora"/>
              <a:buNone/>
              <a:defRPr sz="2000">
                <a:latin typeface="Lora"/>
                <a:ea typeface="Lora"/>
                <a:cs typeface="Lora"/>
                <a:sym typeface="Lora"/>
              </a:defRPr>
            </a:lvl2pPr>
            <a:lvl3pPr lvl="2" algn="ctr" rtl="0">
              <a:lnSpc>
                <a:spcPct val="100000"/>
              </a:lnSpc>
              <a:spcBef>
                <a:spcPts val="0"/>
              </a:spcBef>
              <a:spcAft>
                <a:spcPts val="0"/>
              </a:spcAft>
              <a:buSzPts val="2000"/>
              <a:buFont typeface="Lora"/>
              <a:buNone/>
              <a:defRPr sz="2000">
                <a:latin typeface="Lora"/>
                <a:ea typeface="Lora"/>
                <a:cs typeface="Lora"/>
                <a:sym typeface="Lora"/>
              </a:defRPr>
            </a:lvl3pPr>
            <a:lvl4pPr lvl="3" algn="ctr" rtl="0">
              <a:lnSpc>
                <a:spcPct val="100000"/>
              </a:lnSpc>
              <a:spcBef>
                <a:spcPts val="0"/>
              </a:spcBef>
              <a:spcAft>
                <a:spcPts val="0"/>
              </a:spcAft>
              <a:buSzPts val="2000"/>
              <a:buFont typeface="Lora"/>
              <a:buNone/>
              <a:defRPr sz="2000">
                <a:latin typeface="Lora"/>
                <a:ea typeface="Lora"/>
                <a:cs typeface="Lora"/>
                <a:sym typeface="Lora"/>
              </a:defRPr>
            </a:lvl4pPr>
            <a:lvl5pPr lvl="4" algn="ctr" rtl="0">
              <a:lnSpc>
                <a:spcPct val="100000"/>
              </a:lnSpc>
              <a:spcBef>
                <a:spcPts val="0"/>
              </a:spcBef>
              <a:spcAft>
                <a:spcPts val="0"/>
              </a:spcAft>
              <a:buSzPts val="2000"/>
              <a:buFont typeface="Lora"/>
              <a:buNone/>
              <a:defRPr sz="2000">
                <a:latin typeface="Lora"/>
                <a:ea typeface="Lora"/>
                <a:cs typeface="Lora"/>
                <a:sym typeface="Lora"/>
              </a:defRPr>
            </a:lvl5pPr>
            <a:lvl6pPr lvl="5" algn="ctr" rtl="0">
              <a:lnSpc>
                <a:spcPct val="100000"/>
              </a:lnSpc>
              <a:spcBef>
                <a:spcPts val="0"/>
              </a:spcBef>
              <a:spcAft>
                <a:spcPts val="0"/>
              </a:spcAft>
              <a:buSzPts val="2000"/>
              <a:buFont typeface="Lora"/>
              <a:buNone/>
              <a:defRPr sz="2000">
                <a:latin typeface="Lora"/>
                <a:ea typeface="Lora"/>
                <a:cs typeface="Lora"/>
                <a:sym typeface="Lora"/>
              </a:defRPr>
            </a:lvl6pPr>
            <a:lvl7pPr lvl="6" algn="ctr" rtl="0">
              <a:lnSpc>
                <a:spcPct val="100000"/>
              </a:lnSpc>
              <a:spcBef>
                <a:spcPts val="0"/>
              </a:spcBef>
              <a:spcAft>
                <a:spcPts val="0"/>
              </a:spcAft>
              <a:buSzPts val="2000"/>
              <a:buFont typeface="Lora"/>
              <a:buNone/>
              <a:defRPr sz="2000">
                <a:latin typeface="Lora"/>
                <a:ea typeface="Lora"/>
                <a:cs typeface="Lora"/>
                <a:sym typeface="Lora"/>
              </a:defRPr>
            </a:lvl7pPr>
            <a:lvl8pPr lvl="7" algn="ctr" rtl="0">
              <a:lnSpc>
                <a:spcPct val="100000"/>
              </a:lnSpc>
              <a:spcBef>
                <a:spcPts val="0"/>
              </a:spcBef>
              <a:spcAft>
                <a:spcPts val="0"/>
              </a:spcAft>
              <a:buSzPts val="2000"/>
              <a:buFont typeface="Lora"/>
              <a:buNone/>
              <a:defRPr sz="2000">
                <a:latin typeface="Lora"/>
                <a:ea typeface="Lora"/>
                <a:cs typeface="Lora"/>
                <a:sym typeface="Lora"/>
              </a:defRPr>
            </a:lvl8pPr>
            <a:lvl9pPr lvl="8" algn="ctr" rtl="0">
              <a:lnSpc>
                <a:spcPct val="100000"/>
              </a:lnSpc>
              <a:spcBef>
                <a:spcPts val="0"/>
              </a:spcBef>
              <a:spcAft>
                <a:spcPts val="0"/>
              </a:spcAft>
              <a:buSzPts val="2000"/>
              <a:buFont typeface="Lora"/>
              <a:buNone/>
              <a:defRPr sz="2000">
                <a:latin typeface="Lora"/>
                <a:ea typeface="Lora"/>
                <a:cs typeface="Lora"/>
                <a:sym typeface="Lora"/>
              </a:defRPr>
            </a:lvl9pPr>
          </a:lstStyle>
          <a:p>
            <a:endParaRPr/>
          </a:p>
        </p:txBody>
      </p:sp>
      <p:sp>
        <p:nvSpPr>
          <p:cNvPr id="129" name="Google Shape;129;p22"/>
          <p:cNvSpPr txBox="1">
            <a:spLocks noGrp="1"/>
          </p:cNvSpPr>
          <p:nvPr>
            <p:ph type="subTitle" idx="6"/>
          </p:nvPr>
        </p:nvSpPr>
        <p:spPr>
          <a:xfrm>
            <a:off x="6078238" y="3413477"/>
            <a:ext cx="2194800" cy="363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Lora"/>
              <a:buNone/>
              <a:defRPr sz="2400">
                <a:latin typeface="Lora"/>
                <a:ea typeface="Lora"/>
                <a:cs typeface="Lora"/>
                <a:sym typeface="Lora"/>
              </a:defRPr>
            </a:lvl1pPr>
            <a:lvl2pPr lvl="1" algn="ctr" rtl="0">
              <a:lnSpc>
                <a:spcPct val="100000"/>
              </a:lnSpc>
              <a:spcBef>
                <a:spcPts val="0"/>
              </a:spcBef>
              <a:spcAft>
                <a:spcPts val="0"/>
              </a:spcAft>
              <a:buSzPts val="2000"/>
              <a:buFont typeface="Lora"/>
              <a:buNone/>
              <a:defRPr sz="2000">
                <a:latin typeface="Lora"/>
                <a:ea typeface="Lora"/>
                <a:cs typeface="Lora"/>
                <a:sym typeface="Lora"/>
              </a:defRPr>
            </a:lvl2pPr>
            <a:lvl3pPr lvl="2" algn="ctr" rtl="0">
              <a:lnSpc>
                <a:spcPct val="100000"/>
              </a:lnSpc>
              <a:spcBef>
                <a:spcPts val="0"/>
              </a:spcBef>
              <a:spcAft>
                <a:spcPts val="0"/>
              </a:spcAft>
              <a:buSzPts val="2000"/>
              <a:buFont typeface="Lora"/>
              <a:buNone/>
              <a:defRPr sz="2000">
                <a:latin typeface="Lora"/>
                <a:ea typeface="Lora"/>
                <a:cs typeface="Lora"/>
                <a:sym typeface="Lora"/>
              </a:defRPr>
            </a:lvl3pPr>
            <a:lvl4pPr lvl="3" algn="ctr" rtl="0">
              <a:lnSpc>
                <a:spcPct val="100000"/>
              </a:lnSpc>
              <a:spcBef>
                <a:spcPts val="0"/>
              </a:spcBef>
              <a:spcAft>
                <a:spcPts val="0"/>
              </a:spcAft>
              <a:buSzPts val="2000"/>
              <a:buFont typeface="Lora"/>
              <a:buNone/>
              <a:defRPr sz="2000">
                <a:latin typeface="Lora"/>
                <a:ea typeface="Lora"/>
                <a:cs typeface="Lora"/>
                <a:sym typeface="Lora"/>
              </a:defRPr>
            </a:lvl4pPr>
            <a:lvl5pPr lvl="4" algn="ctr" rtl="0">
              <a:lnSpc>
                <a:spcPct val="100000"/>
              </a:lnSpc>
              <a:spcBef>
                <a:spcPts val="0"/>
              </a:spcBef>
              <a:spcAft>
                <a:spcPts val="0"/>
              </a:spcAft>
              <a:buSzPts val="2000"/>
              <a:buFont typeface="Lora"/>
              <a:buNone/>
              <a:defRPr sz="2000">
                <a:latin typeface="Lora"/>
                <a:ea typeface="Lora"/>
                <a:cs typeface="Lora"/>
                <a:sym typeface="Lora"/>
              </a:defRPr>
            </a:lvl5pPr>
            <a:lvl6pPr lvl="5" algn="ctr" rtl="0">
              <a:lnSpc>
                <a:spcPct val="100000"/>
              </a:lnSpc>
              <a:spcBef>
                <a:spcPts val="0"/>
              </a:spcBef>
              <a:spcAft>
                <a:spcPts val="0"/>
              </a:spcAft>
              <a:buSzPts val="2000"/>
              <a:buFont typeface="Lora"/>
              <a:buNone/>
              <a:defRPr sz="2000">
                <a:latin typeface="Lora"/>
                <a:ea typeface="Lora"/>
                <a:cs typeface="Lora"/>
                <a:sym typeface="Lora"/>
              </a:defRPr>
            </a:lvl6pPr>
            <a:lvl7pPr lvl="6" algn="ctr" rtl="0">
              <a:lnSpc>
                <a:spcPct val="100000"/>
              </a:lnSpc>
              <a:spcBef>
                <a:spcPts val="0"/>
              </a:spcBef>
              <a:spcAft>
                <a:spcPts val="0"/>
              </a:spcAft>
              <a:buSzPts val="2000"/>
              <a:buFont typeface="Lora"/>
              <a:buNone/>
              <a:defRPr sz="2000">
                <a:latin typeface="Lora"/>
                <a:ea typeface="Lora"/>
                <a:cs typeface="Lora"/>
                <a:sym typeface="Lora"/>
              </a:defRPr>
            </a:lvl7pPr>
            <a:lvl8pPr lvl="7" algn="ctr" rtl="0">
              <a:lnSpc>
                <a:spcPct val="100000"/>
              </a:lnSpc>
              <a:spcBef>
                <a:spcPts val="0"/>
              </a:spcBef>
              <a:spcAft>
                <a:spcPts val="0"/>
              </a:spcAft>
              <a:buSzPts val="2000"/>
              <a:buFont typeface="Lora"/>
              <a:buNone/>
              <a:defRPr sz="2000">
                <a:latin typeface="Lora"/>
                <a:ea typeface="Lora"/>
                <a:cs typeface="Lora"/>
                <a:sym typeface="Lora"/>
              </a:defRPr>
            </a:lvl8pPr>
            <a:lvl9pPr lvl="8" algn="ctr" rtl="0">
              <a:lnSpc>
                <a:spcPct val="100000"/>
              </a:lnSpc>
              <a:spcBef>
                <a:spcPts val="0"/>
              </a:spcBef>
              <a:spcAft>
                <a:spcPts val="0"/>
              </a:spcAft>
              <a:buSzPts val="2000"/>
              <a:buFont typeface="Lora"/>
              <a:buNone/>
              <a:defRPr sz="2000">
                <a:latin typeface="Lora"/>
                <a:ea typeface="Lora"/>
                <a:cs typeface="Lora"/>
                <a:sym typeface="Lora"/>
              </a:defRPr>
            </a:lvl9pPr>
          </a:lstStyle>
          <a:p>
            <a:endParaRPr/>
          </a:p>
        </p:txBody>
      </p:sp>
      <p:cxnSp>
        <p:nvCxnSpPr>
          <p:cNvPr id="130" name="Google Shape;130;p22"/>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131" name="Google Shape;131;p22"/>
          <p:cNvSpPr txBox="1">
            <a:spLocks noGrp="1"/>
          </p:cNvSpPr>
          <p:nvPr>
            <p:ph type="title"/>
          </p:nvPr>
        </p:nvSpPr>
        <p:spPr>
          <a:xfrm>
            <a:off x="713225" y="539500"/>
            <a:ext cx="7717500" cy="4782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dk1"/>
              </a:buClr>
              <a:buSzPts val="3000"/>
              <a:buFont typeface="Lora"/>
              <a:buNone/>
              <a:defRPr sz="3000">
                <a:solidFill>
                  <a:schemeClr val="dk1"/>
                </a:solidFill>
                <a:latin typeface="Lora"/>
                <a:ea typeface="Lora"/>
                <a:cs typeface="Lora"/>
                <a:sym typeface="Lora"/>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132"/>
        <p:cNvGrpSpPr/>
        <p:nvPr/>
      </p:nvGrpSpPr>
      <p:grpSpPr>
        <a:xfrm>
          <a:off x="0" y="0"/>
          <a:ext cx="0" cy="0"/>
          <a:chOff x="0" y="0"/>
          <a:chExt cx="0" cy="0"/>
        </a:xfrm>
      </p:grpSpPr>
      <p:sp>
        <p:nvSpPr>
          <p:cNvPr id="133" name="Google Shape;133;p23"/>
          <p:cNvSpPr/>
          <p:nvPr/>
        </p:nvSpPr>
        <p:spPr>
          <a:xfrm>
            <a:off x="0" y="0"/>
            <a:ext cx="9144000" cy="1346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ixie One"/>
              <a:ea typeface="Nixie One"/>
              <a:cs typeface="Nixie One"/>
              <a:sym typeface="Nixie One"/>
            </a:endParaRPr>
          </a:p>
        </p:txBody>
      </p:sp>
      <p:cxnSp>
        <p:nvCxnSpPr>
          <p:cNvPr id="134" name="Google Shape;134;p23"/>
          <p:cNvCxnSpPr/>
          <p:nvPr/>
        </p:nvCxnSpPr>
        <p:spPr>
          <a:xfrm>
            <a:off x="706975" y="534250"/>
            <a:ext cx="7725600" cy="0"/>
          </a:xfrm>
          <a:prstGeom prst="straightConnector1">
            <a:avLst/>
          </a:prstGeom>
          <a:noFill/>
          <a:ln w="9525" cap="flat" cmpd="sng">
            <a:solidFill>
              <a:schemeClr val="dk2"/>
            </a:solidFill>
            <a:prstDash val="solid"/>
            <a:miter lim="8000"/>
            <a:headEnd type="none" w="med" len="med"/>
            <a:tailEnd type="none" w="med" len="med"/>
          </a:ln>
        </p:spPr>
      </p:cxnSp>
      <p:sp>
        <p:nvSpPr>
          <p:cNvPr id="135" name="Google Shape;135;p23"/>
          <p:cNvSpPr txBox="1">
            <a:spLocks noGrp="1"/>
          </p:cNvSpPr>
          <p:nvPr>
            <p:ph type="subTitle" idx="1"/>
          </p:nvPr>
        </p:nvSpPr>
        <p:spPr>
          <a:xfrm>
            <a:off x="1856953" y="3799048"/>
            <a:ext cx="2376000" cy="5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3"/>
          <p:cNvSpPr txBox="1">
            <a:spLocks noGrp="1"/>
          </p:cNvSpPr>
          <p:nvPr>
            <p:ph type="subTitle" idx="2"/>
          </p:nvPr>
        </p:nvSpPr>
        <p:spPr>
          <a:xfrm>
            <a:off x="5627026" y="2245692"/>
            <a:ext cx="2376000" cy="5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3"/>
          <p:cNvSpPr txBox="1">
            <a:spLocks noGrp="1"/>
          </p:cNvSpPr>
          <p:nvPr>
            <p:ph type="subTitle" idx="3"/>
          </p:nvPr>
        </p:nvSpPr>
        <p:spPr>
          <a:xfrm>
            <a:off x="5627029" y="1905300"/>
            <a:ext cx="2376000" cy="3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1400"/>
              <a:buFont typeface="Bungee"/>
              <a:buNone/>
              <a:defRPr sz="2400">
                <a:latin typeface="Lora"/>
                <a:ea typeface="Lora"/>
                <a:cs typeface="Lora"/>
                <a:sym typeface="Lora"/>
              </a:defRPr>
            </a:lvl1pPr>
            <a:lvl2pPr lvl="1"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2pPr>
            <a:lvl3pPr lvl="2"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3pPr>
            <a:lvl4pPr lvl="3"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4pPr>
            <a:lvl5pPr lvl="4"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5pPr>
            <a:lvl6pPr lvl="5"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6pPr>
            <a:lvl7pPr lvl="6"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7pPr>
            <a:lvl8pPr lvl="7"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8pPr>
            <a:lvl9pPr lvl="8"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9pPr>
          </a:lstStyle>
          <a:p>
            <a:endParaRPr/>
          </a:p>
        </p:txBody>
      </p:sp>
      <p:sp>
        <p:nvSpPr>
          <p:cNvPr id="138" name="Google Shape;138;p23"/>
          <p:cNvSpPr txBox="1">
            <a:spLocks noGrp="1"/>
          </p:cNvSpPr>
          <p:nvPr>
            <p:ph type="subTitle" idx="4"/>
          </p:nvPr>
        </p:nvSpPr>
        <p:spPr>
          <a:xfrm>
            <a:off x="1856951" y="3458901"/>
            <a:ext cx="2376000" cy="3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1400"/>
              <a:buFont typeface="Bungee"/>
              <a:buNone/>
              <a:defRPr sz="2400">
                <a:latin typeface="Lora"/>
                <a:ea typeface="Lora"/>
                <a:cs typeface="Lora"/>
                <a:sym typeface="Lora"/>
              </a:defRPr>
            </a:lvl1pPr>
            <a:lvl2pPr lvl="1"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2pPr>
            <a:lvl3pPr lvl="2"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3pPr>
            <a:lvl4pPr lvl="3"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4pPr>
            <a:lvl5pPr lvl="4"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5pPr>
            <a:lvl6pPr lvl="5"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6pPr>
            <a:lvl7pPr lvl="6"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7pPr>
            <a:lvl8pPr lvl="7"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8pPr>
            <a:lvl9pPr lvl="8"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9pPr>
          </a:lstStyle>
          <a:p>
            <a:endParaRPr/>
          </a:p>
        </p:txBody>
      </p:sp>
      <p:sp>
        <p:nvSpPr>
          <p:cNvPr id="139" name="Google Shape;139;p23"/>
          <p:cNvSpPr txBox="1">
            <a:spLocks noGrp="1"/>
          </p:cNvSpPr>
          <p:nvPr>
            <p:ph type="subTitle" idx="5"/>
          </p:nvPr>
        </p:nvSpPr>
        <p:spPr>
          <a:xfrm>
            <a:off x="1857045" y="2245802"/>
            <a:ext cx="2376000" cy="5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3"/>
          <p:cNvSpPr txBox="1">
            <a:spLocks noGrp="1"/>
          </p:cNvSpPr>
          <p:nvPr>
            <p:ph type="subTitle" idx="6"/>
          </p:nvPr>
        </p:nvSpPr>
        <p:spPr>
          <a:xfrm flipH="1">
            <a:off x="1857034" y="1905300"/>
            <a:ext cx="2376000" cy="3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1400"/>
              <a:buFont typeface="Bungee"/>
              <a:buNone/>
              <a:defRPr sz="2400">
                <a:latin typeface="Lora"/>
                <a:ea typeface="Lora"/>
                <a:cs typeface="Lora"/>
                <a:sym typeface="Lora"/>
              </a:defRPr>
            </a:lvl1pPr>
            <a:lvl2pPr lvl="1"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2pPr>
            <a:lvl3pPr lvl="2"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3pPr>
            <a:lvl4pPr lvl="3"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4pPr>
            <a:lvl5pPr lvl="4"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5pPr>
            <a:lvl6pPr lvl="5"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6pPr>
            <a:lvl7pPr lvl="6"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7pPr>
            <a:lvl8pPr lvl="7"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8pPr>
            <a:lvl9pPr lvl="8"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9pPr>
          </a:lstStyle>
          <a:p>
            <a:endParaRPr/>
          </a:p>
        </p:txBody>
      </p:sp>
      <p:sp>
        <p:nvSpPr>
          <p:cNvPr id="141" name="Google Shape;141;p23"/>
          <p:cNvSpPr txBox="1">
            <a:spLocks noGrp="1"/>
          </p:cNvSpPr>
          <p:nvPr>
            <p:ph type="subTitle" idx="7"/>
          </p:nvPr>
        </p:nvSpPr>
        <p:spPr>
          <a:xfrm>
            <a:off x="5627073" y="3799671"/>
            <a:ext cx="2376000" cy="5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3"/>
          <p:cNvSpPr txBox="1">
            <a:spLocks noGrp="1"/>
          </p:cNvSpPr>
          <p:nvPr>
            <p:ph type="subTitle" idx="8"/>
          </p:nvPr>
        </p:nvSpPr>
        <p:spPr>
          <a:xfrm>
            <a:off x="5627071" y="3459532"/>
            <a:ext cx="2376000" cy="3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1400"/>
              <a:buFont typeface="Bungee"/>
              <a:buNone/>
              <a:defRPr sz="2400">
                <a:latin typeface="Lora"/>
                <a:ea typeface="Lora"/>
                <a:cs typeface="Lora"/>
                <a:sym typeface="Lora"/>
              </a:defRPr>
            </a:lvl1pPr>
            <a:lvl2pPr lvl="1"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2pPr>
            <a:lvl3pPr lvl="2"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3pPr>
            <a:lvl4pPr lvl="3"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4pPr>
            <a:lvl5pPr lvl="4"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5pPr>
            <a:lvl6pPr lvl="5"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6pPr>
            <a:lvl7pPr lvl="6"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7pPr>
            <a:lvl8pPr lvl="7"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8pPr>
            <a:lvl9pPr lvl="8" algn="ctr" rtl="0">
              <a:lnSpc>
                <a:spcPct val="100000"/>
              </a:lnSpc>
              <a:spcBef>
                <a:spcPts val="0"/>
              </a:spcBef>
              <a:spcAft>
                <a:spcPts val="0"/>
              </a:spcAft>
              <a:buClr>
                <a:schemeClr val="dk2"/>
              </a:buClr>
              <a:buSzPts val="1800"/>
              <a:buFont typeface="Bungee"/>
              <a:buNone/>
              <a:defRPr sz="1800">
                <a:solidFill>
                  <a:schemeClr val="dk2"/>
                </a:solidFill>
                <a:latin typeface="Bungee"/>
                <a:ea typeface="Bungee"/>
                <a:cs typeface="Bungee"/>
                <a:sym typeface="Bungee"/>
              </a:defRPr>
            </a:lvl9pPr>
          </a:lstStyle>
          <a:p>
            <a:endParaRPr/>
          </a:p>
        </p:txBody>
      </p:sp>
      <p:cxnSp>
        <p:nvCxnSpPr>
          <p:cNvPr id="143" name="Google Shape;143;p23"/>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144" name="Google Shape;144;p23"/>
          <p:cNvSpPr txBox="1">
            <a:spLocks noGrp="1"/>
          </p:cNvSpPr>
          <p:nvPr>
            <p:ph type="title"/>
          </p:nvPr>
        </p:nvSpPr>
        <p:spPr>
          <a:xfrm>
            <a:off x="713225" y="539500"/>
            <a:ext cx="7717500" cy="478200"/>
          </a:xfrm>
          <a:prstGeom prst="rect">
            <a:avLst/>
          </a:prstGeom>
        </p:spPr>
        <p:txBody>
          <a:bodyPr spcFirstLastPara="1" wrap="square" lIns="91425" tIns="91425" rIns="91425" bIns="0" anchor="b" anchorCtr="0">
            <a:noAutofit/>
          </a:bodyPr>
          <a:lstStyle>
            <a:lvl1pPr lvl="0" rtl="0">
              <a:spcBef>
                <a:spcPts val="0"/>
              </a:spcBef>
              <a:spcAft>
                <a:spcPts val="0"/>
              </a:spcAft>
              <a:buClr>
                <a:schemeClr val="dk1"/>
              </a:buClr>
              <a:buSzPts val="3000"/>
              <a:buFont typeface="Lora"/>
              <a:buNone/>
              <a:defRPr sz="3000">
                <a:solidFill>
                  <a:schemeClr val="dk1"/>
                </a:solidFill>
                <a:latin typeface="Lora"/>
                <a:ea typeface="Lora"/>
                <a:cs typeface="Lora"/>
                <a:sym typeface="Lora"/>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7"/>
        <p:cNvGrpSpPr/>
        <p:nvPr/>
      </p:nvGrpSpPr>
      <p:grpSpPr>
        <a:xfrm>
          <a:off x="0" y="0"/>
          <a:ext cx="0" cy="0"/>
          <a:chOff x="0" y="0"/>
          <a:chExt cx="0" cy="0"/>
        </a:xfrm>
      </p:grpSpPr>
      <p:sp>
        <p:nvSpPr>
          <p:cNvPr id="168" name="Google Shape;168;p26"/>
          <p:cNvSpPr/>
          <p:nvPr/>
        </p:nvSpPr>
        <p:spPr>
          <a:xfrm flipH="1">
            <a:off x="0" y="0"/>
            <a:ext cx="9144000" cy="257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Lora"/>
              <a:ea typeface="Lora"/>
              <a:cs typeface="Lora"/>
              <a:sym typeface="Lora"/>
            </a:endParaRPr>
          </a:p>
        </p:txBody>
      </p:sp>
      <p:cxnSp>
        <p:nvCxnSpPr>
          <p:cNvPr id="169" name="Google Shape;169;p26"/>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170"/>
        <p:cNvGrpSpPr/>
        <p:nvPr/>
      </p:nvGrpSpPr>
      <p:grpSpPr>
        <a:xfrm>
          <a:off x="0" y="0"/>
          <a:ext cx="0" cy="0"/>
          <a:chOff x="0" y="0"/>
          <a:chExt cx="0" cy="0"/>
        </a:xfrm>
      </p:grpSpPr>
      <p:sp>
        <p:nvSpPr>
          <p:cNvPr id="171" name="Google Shape;171;p27"/>
          <p:cNvSpPr/>
          <p:nvPr/>
        </p:nvSpPr>
        <p:spPr>
          <a:xfrm>
            <a:off x="4574101" y="0"/>
            <a:ext cx="4569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Nixie One"/>
              <a:ea typeface="Nixie One"/>
              <a:cs typeface="Nixie One"/>
              <a:sym typeface="Nixie One"/>
            </a:endParaRPr>
          </a:p>
        </p:txBody>
      </p:sp>
      <p:cxnSp>
        <p:nvCxnSpPr>
          <p:cNvPr id="172" name="Google Shape;172;p27"/>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60450" y="1525975"/>
            <a:ext cx="5290800" cy="16092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dk2"/>
              </a:buClr>
              <a:buSzPts val="4700"/>
              <a:buNone/>
              <a:defRPr sz="5000">
                <a:solidFill>
                  <a:schemeClr val="dk2"/>
                </a:solidFill>
              </a:defRPr>
            </a:lvl1pPr>
            <a:lvl2pPr lvl="1" algn="ctr">
              <a:spcBef>
                <a:spcPts val="0"/>
              </a:spcBef>
              <a:spcAft>
                <a:spcPts val="0"/>
              </a:spcAft>
              <a:buClr>
                <a:schemeClr val="dk2"/>
              </a:buClr>
              <a:buSzPts val="5100"/>
              <a:buNone/>
              <a:defRPr sz="5100">
                <a:solidFill>
                  <a:schemeClr val="dk2"/>
                </a:solidFill>
              </a:defRPr>
            </a:lvl2pPr>
            <a:lvl3pPr lvl="2" algn="ctr">
              <a:spcBef>
                <a:spcPts val="0"/>
              </a:spcBef>
              <a:spcAft>
                <a:spcPts val="0"/>
              </a:spcAft>
              <a:buClr>
                <a:schemeClr val="dk2"/>
              </a:buClr>
              <a:buSzPts val="5100"/>
              <a:buNone/>
              <a:defRPr sz="5100">
                <a:solidFill>
                  <a:schemeClr val="dk2"/>
                </a:solidFill>
              </a:defRPr>
            </a:lvl3pPr>
            <a:lvl4pPr lvl="3" algn="ctr">
              <a:spcBef>
                <a:spcPts val="0"/>
              </a:spcBef>
              <a:spcAft>
                <a:spcPts val="0"/>
              </a:spcAft>
              <a:buClr>
                <a:schemeClr val="dk2"/>
              </a:buClr>
              <a:buSzPts val="5100"/>
              <a:buNone/>
              <a:defRPr sz="5100">
                <a:solidFill>
                  <a:schemeClr val="dk2"/>
                </a:solidFill>
              </a:defRPr>
            </a:lvl4pPr>
            <a:lvl5pPr lvl="4" algn="ctr">
              <a:spcBef>
                <a:spcPts val="0"/>
              </a:spcBef>
              <a:spcAft>
                <a:spcPts val="0"/>
              </a:spcAft>
              <a:buClr>
                <a:schemeClr val="dk2"/>
              </a:buClr>
              <a:buSzPts val="5100"/>
              <a:buNone/>
              <a:defRPr sz="5100">
                <a:solidFill>
                  <a:schemeClr val="dk2"/>
                </a:solidFill>
              </a:defRPr>
            </a:lvl5pPr>
            <a:lvl6pPr lvl="5" algn="ctr">
              <a:spcBef>
                <a:spcPts val="0"/>
              </a:spcBef>
              <a:spcAft>
                <a:spcPts val="0"/>
              </a:spcAft>
              <a:buClr>
                <a:schemeClr val="dk2"/>
              </a:buClr>
              <a:buSzPts val="5100"/>
              <a:buNone/>
              <a:defRPr sz="5100">
                <a:solidFill>
                  <a:schemeClr val="dk2"/>
                </a:solidFill>
              </a:defRPr>
            </a:lvl6pPr>
            <a:lvl7pPr lvl="6" algn="ctr">
              <a:spcBef>
                <a:spcPts val="0"/>
              </a:spcBef>
              <a:spcAft>
                <a:spcPts val="0"/>
              </a:spcAft>
              <a:buClr>
                <a:schemeClr val="dk2"/>
              </a:buClr>
              <a:buSzPts val="5100"/>
              <a:buNone/>
              <a:defRPr sz="5100">
                <a:solidFill>
                  <a:schemeClr val="dk2"/>
                </a:solidFill>
              </a:defRPr>
            </a:lvl7pPr>
            <a:lvl8pPr lvl="7" algn="ctr">
              <a:spcBef>
                <a:spcPts val="0"/>
              </a:spcBef>
              <a:spcAft>
                <a:spcPts val="0"/>
              </a:spcAft>
              <a:buClr>
                <a:schemeClr val="dk2"/>
              </a:buClr>
              <a:buSzPts val="5100"/>
              <a:buNone/>
              <a:defRPr sz="5100">
                <a:solidFill>
                  <a:schemeClr val="dk2"/>
                </a:solidFill>
              </a:defRPr>
            </a:lvl8pPr>
            <a:lvl9pPr lvl="8" algn="ctr">
              <a:spcBef>
                <a:spcPts val="0"/>
              </a:spcBef>
              <a:spcAft>
                <a:spcPts val="0"/>
              </a:spcAft>
              <a:buClr>
                <a:schemeClr val="dk2"/>
              </a:buClr>
              <a:buSzPts val="5100"/>
              <a:buNone/>
              <a:defRPr sz="5100">
                <a:solidFill>
                  <a:schemeClr val="dk2"/>
                </a:solidFill>
              </a:defRPr>
            </a:lvl9pPr>
          </a:lstStyle>
          <a:p>
            <a:endParaRPr/>
          </a:p>
        </p:txBody>
      </p:sp>
      <p:sp>
        <p:nvSpPr>
          <p:cNvPr id="11" name="Google Shape;11;p2"/>
          <p:cNvSpPr txBox="1">
            <a:spLocks noGrp="1"/>
          </p:cNvSpPr>
          <p:nvPr>
            <p:ph type="subTitle" idx="1"/>
          </p:nvPr>
        </p:nvSpPr>
        <p:spPr>
          <a:xfrm>
            <a:off x="4536475" y="3135425"/>
            <a:ext cx="3914700" cy="482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dk2"/>
              </a:buClr>
              <a:buSzPts val="1400"/>
              <a:buNone/>
              <a:defRPr sz="1600">
                <a:solidFill>
                  <a:schemeClr val="dk2"/>
                </a:solidFill>
              </a:defRPr>
            </a:lvl1pPr>
            <a:lvl2pPr lvl="1" algn="ctr">
              <a:lnSpc>
                <a:spcPct val="100000"/>
              </a:lnSpc>
              <a:spcBef>
                <a:spcPts val="0"/>
              </a:spcBef>
              <a:spcAft>
                <a:spcPts val="0"/>
              </a:spcAft>
              <a:buClr>
                <a:schemeClr val="dk2"/>
              </a:buClr>
              <a:buSzPts val="2800"/>
              <a:buNone/>
              <a:defRPr sz="2800">
                <a:solidFill>
                  <a:schemeClr val="dk2"/>
                </a:solidFill>
              </a:defRPr>
            </a:lvl2pPr>
            <a:lvl3pPr lvl="2" algn="ctr">
              <a:lnSpc>
                <a:spcPct val="100000"/>
              </a:lnSpc>
              <a:spcBef>
                <a:spcPts val="0"/>
              </a:spcBef>
              <a:spcAft>
                <a:spcPts val="0"/>
              </a:spcAft>
              <a:buClr>
                <a:schemeClr val="dk2"/>
              </a:buClr>
              <a:buSzPts val="2800"/>
              <a:buNone/>
              <a:defRPr sz="2800">
                <a:solidFill>
                  <a:schemeClr val="dk2"/>
                </a:solidFill>
              </a:defRPr>
            </a:lvl3pPr>
            <a:lvl4pPr lvl="3" algn="ctr">
              <a:lnSpc>
                <a:spcPct val="100000"/>
              </a:lnSpc>
              <a:spcBef>
                <a:spcPts val="0"/>
              </a:spcBef>
              <a:spcAft>
                <a:spcPts val="0"/>
              </a:spcAft>
              <a:buClr>
                <a:schemeClr val="dk2"/>
              </a:buClr>
              <a:buSzPts val="2800"/>
              <a:buNone/>
              <a:defRPr sz="2800">
                <a:solidFill>
                  <a:schemeClr val="dk2"/>
                </a:solidFill>
              </a:defRPr>
            </a:lvl4pPr>
            <a:lvl5pPr lvl="4" algn="ctr">
              <a:lnSpc>
                <a:spcPct val="100000"/>
              </a:lnSpc>
              <a:spcBef>
                <a:spcPts val="0"/>
              </a:spcBef>
              <a:spcAft>
                <a:spcPts val="0"/>
              </a:spcAft>
              <a:buClr>
                <a:schemeClr val="dk2"/>
              </a:buClr>
              <a:buSzPts val="2800"/>
              <a:buNone/>
              <a:defRPr sz="2800">
                <a:solidFill>
                  <a:schemeClr val="dk2"/>
                </a:solidFill>
              </a:defRPr>
            </a:lvl5pPr>
            <a:lvl6pPr lvl="5" algn="ctr">
              <a:lnSpc>
                <a:spcPct val="100000"/>
              </a:lnSpc>
              <a:spcBef>
                <a:spcPts val="0"/>
              </a:spcBef>
              <a:spcAft>
                <a:spcPts val="0"/>
              </a:spcAft>
              <a:buClr>
                <a:schemeClr val="dk2"/>
              </a:buClr>
              <a:buSzPts val="2800"/>
              <a:buNone/>
              <a:defRPr sz="2800">
                <a:solidFill>
                  <a:schemeClr val="dk2"/>
                </a:solidFill>
              </a:defRPr>
            </a:lvl6pPr>
            <a:lvl7pPr lvl="6" algn="ctr">
              <a:lnSpc>
                <a:spcPct val="100000"/>
              </a:lnSpc>
              <a:spcBef>
                <a:spcPts val="0"/>
              </a:spcBef>
              <a:spcAft>
                <a:spcPts val="0"/>
              </a:spcAft>
              <a:buClr>
                <a:schemeClr val="dk2"/>
              </a:buClr>
              <a:buSzPts val="2800"/>
              <a:buNone/>
              <a:defRPr sz="2800">
                <a:solidFill>
                  <a:schemeClr val="dk2"/>
                </a:solidFill>
              </a:defRPr>
            </a:lvl7pPr>
            <a:lvl8pPr lvl="7" algn="ctr">
              <a:lnSpc>
                <a:spcPct val="100000"/>
              </a:lnSpc>
              <a:spcBef>
                <a:spcPts val="0"/>
              </a:spcBef>
              <a:spcAft>
                <a:spcPts val="0"/>
              </a:spcAft>
              <a:buClr>
                <a:schemeClr val="dk2"/>
              </a:buClr>
              <a:buSzPts val="2800"/>
              <a:buNone/>
              <a:defRPr sz="2800">
                <a:solidFill>
                  <a:schemeClr val="dk2"/>
                </a:solidFill>
              </a:defRPr>
            </a:lvl8pPr>
            <a:lvl9pPr lvl="8" algn="ctr">
              <a:lnSpc>
                <a:spcPct val="100000"/>
              </a:lnSpc>
              <a:spcBef>
                <a:spcPts val="0"/>
              </a:spcBef>
              <a:spcAft>
                <a:spcPts val="0"/>
              </a:spcAft>
              <a:buClr>
                <a:schemeClr val="dk2"/>
              </a:buClr>
              <a:buSzPts val="2800"/>
              <a:buNone/>
              <a:defRPr sz="2800">
                <a:solidFill>
                  <a:schemeClr val="dk2"/>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307500" y="218859"/>
            <a:ext cx="8376600" cy="4557000"/>
          </a:xfrm>
          <a:prstGeom prst="rect">
            <a:avLst/>
          </a:prstGeom>
          <a:noFill/>
          <a:ln w="28575" cap="flat" cmpd="sng">
            <a:solidFill>
              <a:srgbClr val="CFA6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59900" y="367641"/>
            <a:ext cx="8376600" cy="4557000"/>
          </a:xfrm>
          <a:prstGeom prst="rect">
            <a:avLst/>
          </a:prstGeom>
          <a:noFill/>
          <a:ln w="9525" cap="flat" cmpd="sng">
            <a:solidFill>
              <a:srgbClr val="CFA6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128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28860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6"/>
          <p:cNvSpPr/>
          <p:nvPr/>
        </p:nvSpPr>
        <p:spPr>
          <a:xfrm>
            <a:off x="235475" y="179111"/>
            <a:ext cx="8518200" cy="4634100"/>
          </a:xfrm>
          <a:prstGeom prst="rect">
            <a:avLst/>
          </a:prstGeom>
          <a:noFill/>
          <a:ln w="28575" cap="flat" cmpd="sng">
            <a:solidFill>
              <a:srgbClr val="CFA6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p:nvPr/>
        </p:nvSpPr>
        <p:spPr>
          <a:xfrm>
            <a:off x="390449" y="330407"/>
            <a:ext cx="8518200" cy="4634100"/>
          </a:xfrm>
          <a:prstGeom prst="rect">
            <a:avLst/>
          </a:prstGeom>
          <a:noFill/>
          <a:ln w="9525" cap="flat" cmpd="sng">
            <a:solidFill>
              <a:srgbClr val="CFA6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191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48238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3456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4574101" y="0"/>
            <a:ext cx="4569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Nixie One"/>
              <a:ea typeface="Nixie One"/>
              <a:cs typeface="Nixie One"/>
              <a:sym typeface="Nixie One"/>
            </a:endParaRPr>
          </a:p>
        </p:txBody>
      </p:sp>
      <p:sp>
        <p:nvSpPr>
          <p:cNvPr id="15" name="Google Shape;15;p3"/>
          <p:cNvSpPr txBox="1">
            <a:spLocks noGrp="1"/>
          </p:cNvSpPr>
          <p:nvPr>
            <p:ph type="title"/>
          </p:nvPr>
        </p:nvSpPr>
        <p:spPr>
          <a:xfrm>
            <a:off x="894000" y="2594575"/>
            <a:ext cx="27840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Font typeface="Lora"/>
              <a:buNone/>
              <a:defRPr sz="3600">
                <a:latin typeface="Lora"/>
                <a:ea typeface="Lora"/>
                <a:cs typeface="Lora"/>
                <a:sym typeface="Lora"/>
              </a:defRPr>
            </a:lvl2pPr>
            <a:lvl3pPr lvl="2" algn="ctr" rtl="0">
              <a:spcBef>
                <a:spcPts val="0"/>
              </a:spcBef>
              <a:spcAft>
                <a:spcPts val="0"/>
              </a:spcAft>
              <a:buSzPts val="3600"/>
              <a:buFont typeface="Lora"/>
              <a:buNone/>
              <a:defRPr sz="3600">
                <a:latin typeface="Lora"/>
                <a:ea typeface="Lora"/>
                <a:cs typeface="Lora"/>
                <a:sym typeface="Lora"/>
              </a:defRPr>
            </a:lvl3pPr>
            <a:lvl4pPr lvl="3" algn="ctr" rtl="0">
              <a:spcBef>
                <a:spcPts val="0"/>
              </a:spcBef>
              <a:spcAft>
                <a:spcPts val="0"/>
              </a:spcAft>
              <a:buSzPts val="3600"/>
              <a:buFont typeface="Lora"/>
              <a:buNone/>
              <a:defRPr sz="3600">
                <a:latin typeface="Lora"/>
                <a:ea typeface="Lora"/>
                <a:cs typeface="Lora"/>
                <a:sym typeface="Lora"/>
              </a:defRPr>
            </a:lvl4pPr>
            <a:lvl5pPr lvl="4" algn="ctr" rtl="0">
              <a:spcBef>
                <a:spcPts val="0"/>
              </a:spcBef>
              <a:spcAft>
                <a:spcPts val="0"/>
              </a:spcAft>
              <a:buSzPts val="3600"/>
              <a:buFont typeface="Lora"/>
              <a:buNone/>
              <a:defRPr sz="3600">
                <a:latin typeface="Lora"/>
                <a:ea typeface="Lora"/>
                <a:cs typeface="Lora"/>
                <a:sym typeface="Lora"/>
              </a:defRPr>
            </a:lvl5pPr>
            <a:lvl6pPr lvl="5" algn="ctr" rtl="0">
              <a:spcBef>
                <a:spcPts val="0"/>
              </a:spcBef>
              <a:spcAft>
                <a:spcPts val="0"/>
              </a:spcAft>
              <a:buSzPts val="3600"/>
              <a:buFont typeface="Lora"/>
              <a:buNone/>
              <a:defRPr sz="3600">
                <a:latin typeface="Lora"/>
                <a:ea typeface="Lora"/>
                <a:cs typeface="Lora"/>
                <a:sym typeface="Lora"/>
              </a:defRPr>
            </a:lvl6pPr>
            <a:lvl7pPr lvl="6" algn="ctr" rtl="0">
              <a:spcBef>
                <a:spcPts val="0"/>
              </a:spcBef>
              <a:spcAft>
                <a:spcPts val="0"/>
              </a:spcAft>
              <a:buSzPts val="3600"/>
              <a:buFont typeface="Lora"/>
              <a:buNone/>
              <a:defRPr sz="3600">
                <a:latin typeface="Lora"/>
                <a:ea typeface="Lora"/>
                <a:cs typeface="Lora"/>
                <a:sym typeface="Lora"/>
              </a:defRPr>
            </a:lvl7pPr>
            <a:lvl8pPr lvl="7" algn="ctr" rtl="0">
              <a:spcBef>
                <a:spcPts val="0"/>
              </a:spcBef>
              <a:spcAft>
                <a:spcPts val="0"/>
              </a:spcAft>
              <a:buSzPts val="3600"/>
              <a:buFont typeface="Lora"/>
              <a:buNone/>
              <a:defRPr sz="3600">
                <a:latin typeface="Lora"/>
                <a:ea typeface="Lora"/>
                <a:cs typeface="Lora"/>
                <a:sym typeface="Lora"/>
              </a:defRPr>
            </a:lvl8pPr>
            <a:lvl9pPr lvl="8" algn="ctr" rtl="0">
              <a:spcBef>
                <a:spcPts val="0"/>
              </a:spcBef>
              <a:spcAft>
                <a:spcPts val="0"/>
              </a:spcAft>
              <a:buSzPts val="3600"/>
              <a:buFont typeface="Lora"/>
              <a:buNone/>
              <a:defRPr sz="3600">
                <a:latin typeface="Lora"/>
                <a:ea typeface="Lora"/>
                <a:cs typeface="Lora"/>
                <a:sym typeface="Lora"/>
              </a:defRPr>
            </a:lvl9pPr>
          </a:lstStyle>
          <a:p>
            <a:endParaRPr/>
          </a:p>
        </p:txBody>
      </p:sp>
      <p:sp>
        <p:nvSpPr>
          <p:cNvPr id="16" name="Google Shape;16;p3"/>
          <p:cNvSpPr txBox="1">
            <a:spLocks noGrp="1"/>
          </p:cNvSpPr>
          <p:nvPr>
            <p:ph type="title" idx="2" hasCustomPrompt="1"/>
          </p:nvPr>
        </p:nvSpPr>
        <p:spPr>
          <a:xfrm>
            <a:off x="1644450" y="1157275"/>
            <a:ext cx="1283100" cy="1208700"/>
          </a:xfrm>
          <a:prstGeom prst="rect">
            <a:avLst/>
          </a:prstGeom>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2000"/>
              <a:buNone/>
              <a:defRPr sz="7000">
                <a:solidFill>
                  <a:schemeClr val="dk2"/>
                </a:solidFill>
              </a:defRPr>
            </a:lvl1pPr>
            <a:lvl2pPr lvl="1" algn="ctr" rtl="0">
              <a:spcBef>
                <a:spcPts val="0"/>
              </a:spcBef>
              <a:spcAft>
                <a:spcPts val="0"/>
              </a:spcAft>
              <a:buSzPts val="12000"/>
              <a:buFont typeface="Lora"/>
              <a:buNone/>
              <a:defRPr sz="12000">
                <a:latin typeface="Lora"/>
                <a:ea typeface="Lora"/>
                <a:cs typeface="Lora"/>
                <a:sym typeface="Lora"/>
              </a:defRPr>
            </a:lvl2pPr>
            <a:lvl3pPr lvl="2" algn="ctr" rtl="0">
              <a:spcBef>
                <a:spcPts val="0"/>
              </a:spcBef>
              <a:spcAft>
                <a:spcPts val="0"/>
              </a:spcAft>
              <a:buSzPts val="12000"/>
              <a:buFont typeface="Lora"/>
              <a:buNone/>
              <a:defRPr sz="12000">
                <a:latin typeface="Lora"/>
                <a:ea typeface="Lora"/>
                <a:cs typeface="Lora"/>
                <a:sym typeface="Lora"/>
              </a:defRPr>
            </a:lvl3pPr>
            <a:lvl4pPr lvl="3" algn="ctr" rtl="0">
              <a:spcBef>
                <a:spcPts val="0"/>
              </a:spcBef>
              <a:spcAft>
                <a:spcPts val="0"/>
              </a:spcAft>
              <a:buSzPts val="12000"/>
              <a:buFont typeface="Lora"/>
              <a:buNone/>
              <a:defRPr sz="12000">
                <a:latin typeface="Lora"/>
                <a:ea typeface="Lora"/>
                <a:cs typeface="Lora"/>
                <a:sym typeface="Lora"/>
              </a:defRPr>
            </a:lvl4pPr>
            <a:lvl5pPr lvl="4" algn="ctr" rtl="0">
              <a:spcBef>
                <a:spcPts val="0"/>
              </a:spcBef>
              <a:spcAft>
                <a:spcPts val="0"/>
              </a:spcAft>
              <a:buSzPts val="12000"/>
              <a:buFont typeface="Lora"/>
              <a:buNone/>
              <a:defRPr sz="12000">
                <a:latin typeface="Lora"/>
                <a:ea typeface="Lora"/>
                <a:cs typeface="Lora"/>
                <a:sym typeface="Lora"/>
              </a:defRPr>
            </a:lvl5pPr>
            <a:lvl6pPr lvl="5" algn="ctr" rtl="0">
              <a:spcBef>
                <a:spcPts val="0"/>
              </a:spcBef>
              <a:spcAft>
                <a:spcPts val="0"/>
              </a:spcAft>
              <a:buSzPts val="12000"/>
              <a:buFont typeface="Lora"/>
              <a:buNone/>
              <a:defRPr sz="12000">
                <a:latin typeface="Lora"/>
                <a:ea typeface="Lora"/>
                <a:cs typeface="Lora"/>
                <a:sym typeface="Lora"/>
              </a:defRPr>
            </a:lvl6pPr>
            <a:lvl7pPr lvl="6" algn="ctr" rtl="0">
              <a:spcBef>
                <a:spcPts val="0"/>
              </a:spcBef>
              <a:spcAft>
                <a:spcPts val="0"/>
              </a:spcAft>
              <a:buSzPts val="12000"/>
              <a:buFont typeface="Lora"/>
              <a:buNone/>
              <a:defRPr sz="12000">
                <a:latin typeface="Lora"/>
                <a:ea typeface="Lora"/>
                <a:cs typeface="Lora"/>
                <a:sym typeface="Lora"/>
              </a:defRPr>
            </a:lvl7pPr>
            <a:lvl8pPr lvl="7" algn="ctr" rtl="0">
              <a:spcBef>
                <a:spcPts val="0"/>
              </a:spcBef>
              <a:spcAft>
                <a:spcPts val="0"/>
              </a:spcAft>
              <a:buSzPts val="12000"/>
              <a:buFont typeface="Lora"/>
              <a:buNone/>
              <a:defRPr sz="12000">
                <a:latin typeface="Lora"/>
                <a:ea typeface="Lora"/>
                <a:cs typeface="Lora"/>
                <a:sym typeface="Lora"/>
              </a:defRPr>
            </a:lvl8pPr>
            <a:lvl9pPr lvl="8" algn="ctr" rtl="0">
              <a:spcBef>
                <a:spcPts val="0"/>
              </a:spcBef>
              <a:spcAft>
                <a:spcPts val="0"/>
              </a:spcAft>
              <a:buSzPts val="12000"/>
              <a:buFont typeface="Lora"/>
              <a:buNone/>
              <a:defRPr sz="12000">
                <a:latin typeface="Lora"/>
                <a:ea typeface="Lora"/>
                <a:cs typeface="Lora"/>
                <a:sym typeface="Lora"/>
              </a:defRPr>
            </a:lvl9pPr>
          </a:lstStyle>
          <a:p>
            <a:r>
              <a:t>xx%</a:t>
            </a:r>
          </a:p>
        </p:txBody>
      </p:sp>
      <p:sp>
        <p:nvSpPr>
          <p:cNvPr id="17" name="Google Shape;17;p3"/>
          <p:cNvSpPr txBox="1">
            <a:spLocks noGrp="1"/>
          </p:cNvSpPr>
          <p:nvPr>
            <p:ph type="subTitle" idx="1"/>
          </p:nvPr>
        </p:nvSpPr>
        <p:spPr>
          <a:xfrm>
            <a:off x="894000" y="3341525"/>
            <a:ext cx="2784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 name="Google Shape;18;p3"/>
          <p:cNvSpPr txBox="1">
            <a:spLocks noGrp="1"/>
          </p:cNvSpPr>
          <p:nvPr>
            <p:ph type="ctrTitle" idx="3"/>
          </p:nvPr>
        </p:nvSpPr>
        <p:spPr>
          <a:xfrm>
            <a:off x="705300" y="233100"/>
            <a:ext cx="7725600" cy="19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8356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08800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73258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06220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cxnSp>
        <p:nvCxnSpPr>
          <p:cNvPr id="33" name="Google Shape;33;p6"/>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34" name="Google Shape;34;p6"/>
          <p:cNvSpPr txBox="1">
            <a:spLocks noGrp="1"/>
          </p:cNvSpPr>
          <p:nvPr>
            <p:ph type="title"/>
          </p:nvPr>
        </p:nvSpPr>
        <p:spPr>
          <a:xfrm>
            <a:off x="713225" y="539500"/>
            <a:ext cx="7717500" cy="478200"/>
          </a:xfrm>
          <a:prstGeom prst="rect">
            <a:avLst/>
          </a:prstGeom>
        </p:spPr>
        <p:txBody>
          <a:bodyPr spcFirstLastPara="1" wrap="square" lIns="91425" tIns="91425" rIns="91425" bIns="0" anchor="b" anchorCtr="0">
            <a:noAutofit/>
          </a:bodyPr>
          <a:lstStyle>
            <a:lvl1pPr lvl="0" rtl="0">
              <a:spcBef>
                <a:spcPts val="0"/>
              </a:spcBef>
              <a:spcAft>
                <a:spcPts val="0"/>
              </a:spcAft>
              <a:buClr>
                <a:schemeClr val="dk1"/>
              </a:buClr>
              <a:buSzPts val="3000"/>
              <a:buFont typeface="Lora"/>
              <a:buNone/>
              <a:defRPr sz="3000">
                <a:solidFill>
                  <a:schemeClr val="dk1"/>
                </a:solidFill>
                <a:latin typeface="Lora"/>
                <a:ea typeface="Lora"/>
                <a:cs typeface="Lora"/>
                <a:sym typeface="Lor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73"/>
        <p:cNvGrpSpPr/>
        <p:nvPr/>
      </p:nvGrpSpPr>
      <p:grpSpPr>
        <a:xfrm>
          <a:off x="0" y="0"/>
          <a:ext cx="0" cy="0"/>
          <a:chOff x="0" y="0"/>
          <a:chExt cx="0" cy="0"/>
        </a:xfrm>
      </p:grpSpPr>
      <p:sp>
        <p:nvSpPr>
          <p:cNvPr id="74" name="Google Shape;74;p14"/>
          <p:cNvSpPr/>
          <p:nvPr/>
        </p:nvSpPr>
        <p:spPr>
          <a:xfrm flipH="1">
            <a:off x="0" y="2571600"/>
            <a:ext cx="9144000" cy="257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latin typeface="Nixie One"/>
              <a:ea typeface="Nixie One"/>
              <a:cs typeface="Nixie One"/>
              <a:sym typeface="Nixie One"/>
            </a:endParaRPr>
          </a:p>
        </p:txBody>
      </p:sp>
      <p:cxnSp>
        <p:nvCxnSpPr>
          <p:cNvPr id="75" name="Google Shape;75;p14"/>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76" name="Google Shape;76;p14"/>
          <p:cNvSpPr txBox="1">
            <a:spLocks noGrp="1"/>
          </p:cNvSpPr>
          <p:nvPr>
            <p:ph type="title"/>
          </p:nvPr>
        </p:nvSpPr>
        <p:spPr>
          <a:xfrm>
            <a:off x="713225" y="539500"/>
            <a:ext cx="7717500" cy="478200"/>
          </a:xfrm>
          <a:prstGeom prst="rect">
            <a:avLst/>
          </a:prstGeom>
        </p:spPr>
        <p:txBody>
          <a:bodyPr spcFirstLastPara="1" wrap="square" lIns="91425" tIns="91425" rIns="91425" bIns="0" anchor="b" anchorCtr="0">
            <a:noAutofit/>
          </a:bodyPr>
          <a:lstStyle>
            <a:lvl1pPr lvl="0" rtl="0">
              <a:spcBef>
                <a:spcPts val="0"/>
              </a:spcBef>
              <a:spcAft>
                <a:spcPts val="0"/>
              </a:spcAft>
              <a:buClr>
                <a:schemeClr val="dk1"/>
              </a:buClr>
              <a:buSzPts val="3000"/>
              <a:buFont typeface="Lora"/>
              <a:buNone/>
              <a:defRPr sz="3000">
                <a:solidFill>
                  <a:schemeClr val="dk1"/>
                </a:solidFill>
                <a:latin typeface="Lora"/>
                <a:ea typeface="Lora"/>
                <a:cs typeface="Lora"/>
                <a:sym typeface="Lor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4_1_1">
    <p:spTree>
      <p:nvGrpSpPr>
        <p:cNvPr id="1" name="Shape 77"/>
        <p:cNvGrpSpPr/>
        <p:nvPr/>
      </p:nvGrpSpPr>
      <p:grpSpPr>
        <a:xfrm>
          <a:off x="0" y="0"/>
          <a:ext cx="0" cy="0"/>
          <a:chOff x="0" y="0"/>
          <a:chExt cx="0" cy="0"/>
        </a:xfrm>
      </p:grpSpPr>
      <p:sp>
        <p:nvSpPr>
          <p:cNvPr id="78" name="Google Shape;78;p15"/>
          <p:cNvSpPr/>
          <p:nvPr/>
        </p:nvSpPr>
        <p:spPr>
          <a:xfrm>
            <a:off x="0" y="4500700"/>
            <a:ext cx="9144000" cy="6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ixie One"/>
              <a:ea typeface="Nixie One"/>
              <a:cs typeface="Nixie One"/>
              <a:sym typeface="Nixie One"/>
            </a:endParaRPr>
          </a:p>
        </p:txBody>
      </p:sp>
      <p:cxnSp>
        <p:nvCxnSpPr>
          <p:cNvPr id="79" name="Google Shape;79;p15"/>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80" name="Google Shape;80;p15"/>
          <p:cNvSpPr txBox="1">
            <a:spLocks noGrp="1"/>
          </p:cNvSpPr>
          <p:nvPr>
            <p:ph type="title"/>
          </p:nvPr>
        </p:nvSpPr>
        <p:spPr>
          <a:xfrm>
            <a:off x="713225" y="539500"/>
            <a:ext cx="7717500" cy="478200"/>
          </a:xfrm>
          <a:prstGeom prst="rect">
            <a:avLst/>
          </a:prstGeom>
        </p:spPr>
        <p:txBody>
          <a:bodyPr spcFirstLastPara="1" wrap="square" lIns="91425" tIns="91425" rIns="91425" bIns="0" anchor="b" anchorCtr="0">
            <a:noAutofit/>
          </a:bodyPr>
          <a:lstStyle>
            <a:lvl1pPr lvl="0" rtl="0">
              <a:spcBef>
                <a:spcPts val="0"/>
              </a:spcBef>
              <a:spcAft>
                <a:spcPts val="0"/>
              </a:spcAft>
              <a:buClr>
                <a:schemeClr val="dk1"/>
              </a:buClr>
              <a:buSzPts val="3000"/>
              <a:buFont typeface="Lora"/>
              <a:buNone/>
              <a:defRPr sz="3000">
                <a:solidFill>
                  <a:schemeClr val="dk1"/>
                </a:solidFill>
                <a:latin typeface="Lora"/>
                <a:ea typeface="Lora"/>
                <a:cs typeface="Lora"/>
                <a:sym typeface="Lor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4_1_1_1">
    <p:spTree>
      <p:nvGrpSpPr>
        <p:cNvPr id="1" name="Shape 81"/>
        <p:cNvGrpSpPr/>
        <p:nvPr/>
      </p:nvGrpSpPr>
      <p:grpSpPr>
        <a:xfrm>
          <a:off x="0" y="0"/>
          <a:ext cx="0" cy="0"/>
          <a:chOff x="0" y="0"/>
          <a:chExt cx="0" cy="0"/>
        </a:xfrm>
      </p:grpSpPr>
      <p:cxnSp>
        <p:nvCxnSpPr>
          <p:cNvPr id="82" name="Google Shape;82;p16"/>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83" name="Google Shape;83;p16"/>
          <p:cNvSpPr txBox="1">
            <a:spLocks noGrp="1"/>
          </p:cNvSpPr>
          <p:nvPr>
            <p:ph type="title"/>
          </p:nvPr>
        </p:nvSpPr>
        <p:spPr>
          <a:xfrm>
            <a:off x="713225" y="539500"/>
            <a:ext cx="7717500" cy="478200"/>
          </a:xfrm>
          <a:prstGeom prst="rect">
            <a:avLst/>
          </a:prstGeom>
        </p:spPr>
        <p:txBody>
          <a:bodyPr spcFirstLastPara="1" wrap="square" lIns="91425" tIns="91425" rIns="91425" bIns="0" anchor="b" anchorCtr="0">
            <a:noAutofit/>
          </a:bodyPr>
          <a:lstStyle>
            <a:lvl1pPr lvl="0" rtl="0">
              <a:spcBef>
                <a:spcPts val="0"/>
              </a:spcBef>
              <a:spcAft>
                <a:spcPts val="0"/>
              </a:spcAft>
              <a:buClr>
                <a:schemeClr val="dk1"/>
              </a:buClr>
              <a:buSzPts val="3000"/>
              <a:buFont typeface="Lora"/>
              <a:buNone/>
              <a:defRPr sz="3000">
                <a:solidFill>
                  <a:schemeClr val="dk1"/>
                </a:solidFill>
                <a:latin typeface="Lora"/>
                <a:ea typeface="Lora"/>
                <a:cs typeface="Lora"/>
                <a:sym typeface="Lor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02"/>
        <p:cNvGrpSpPr/>
        <p:nvPr/>
      </p:nvGrpSpPr>
      <p:grpSpPr>
        <a:xfrm>
          <a:off x="0" y="0"/>
          <a:ext cx="0" cy="0"/>
          <a:chOff x="0" y="0"/>
          <a:chExt cx="0" cy="0"/>
        </a:xfrm>
      </p:grpSpPr>
      <p:cxnSp>
        <p:nvCxnSpPr>
          <p:cNvPr id="103" name="Google Shape;103;p19"/>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104" name="Google Shape;104;p19"/>
          <p:cNvSpPr txBox="1">
            <a:spLocks noGrp="1"/>
          </p:cNvSpPr>
          <p:nvPr>
            <p:ph type="body" idx="1"/>
          </p:nvPr>
        </p:nvSpPr>
        <p:spPr>
          <a:xfrm>
            <a:off x="713225" y="1131800"/>
            <a:ext cx="7717500" cy="3217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Font typeface="DM Sans"/>
              <a:buChar char="□"/>
              <a:defRPr>
                <a:solidFill>
                  <a:schemeClr val="dk1"/>
                </a:solidFill>
                <a:latin typeface="Chivo"/>
                <a:ea typeface="Chivo"/>
                <a:cs typeface="Chivo"/>
                <a:sym typeface="Chivo"/>
              </a:defRPr>
            </a:lvl1pPr>
            <a:lvl2pPr marL="914400" lvl="1" indent="-317500" rtl="0">
              <a:lnSpc>
                <a:spcPct val="100000"/>
              </a:lnSpc>
              <a:spcBef>
                <a:spcPts val="0"/>
              </a:spcBef>
              <a:spcAft>
                <a:spcPts val="0"/>
              </a:spcAft>
              <a:buClr>
                <a:srgbClr val="FAFAFA"/>
              </a:buClr>
              <a:buSzPts val="1400"/>
              <a:buFont typeface="DM Sans"/>
              <a:buAutoNum type="alphaLcPeriod"/>
              <a:defRPr>
                <a:solidFill>
                  <a:schemeClr val="dk1"/>
                </a:solidFill>
                <a:latin typeface="Chivo"/>
                <a:ea typeface="Chivo"/>
                <a:cs typeface="Chivo"/>
                <a:sym typeface="Chivo"/>
              </a:defRPr>
            </a:lvl2pPr>
            <a:lvl3pPr marL="1371600" lvl="2" indent="-317500" rtl="0">
              <a:lnSpc>
                <a:spcPct val="100000"/>
              </a:lnSpc>
              <a:spcBef>
                <a:spcPts val="0"/>
              </a:spcBef>
              <a:spcAft>
                <a:spcPts val="0"/>
              </a:spcAft>
              <a:buClr>
                <a:srgbClr val="FAFAFA"/>
              </a:buClr>
              <a:buSzPts val="1400"/>
              <a:buFont typeface="DM Sans"/>
              <a:buAutoNum type="romanLcPeriod"/>
              <a:defRPr>
                <a:solidFill>
                  <a:schemeClr val="dk1"/>
                </a:solidFill>
                <a:latin typeface="Chivo"/>
                <a:ea typeface="Chivo"/>
                <a:cs typeface="Chivo"/>
                <a:sym typeface="Chivo"/>
              </a:defRPr>
            </a:lvl3pPr>
            <a:lvl4pPr marL="1828800" lvl="3" indent="-317500" rtl="0">
              <a:lnSpc>
                <a:spcPct val="100000"/>
              </a:lnSpc>
              <a:spcBef>
                <a:spcPts val="0"/>
              </a:spcBef>
              <a:spcAft>
                <a:spcPts val="0"/>
              </a:spcAft>
              <a:buClr>
                <a:srgbClr val="FAFAFA"/>
              </a:buClr>
              <a:buSzPts val="1400"/>
              <a:buFont typeface="DM Sans"/>
              <a:buAutoNum type="arabicPeriod"/>
              <a:defRPr>
                <a:solidFill>
                  <a:schemeClr val="dk1"/>
                </a:solidFill>
                <a:latin typeface="Chivo"/>
                <a:ea typeface="Chivo"/>
                <a:cs typeface="Chivo"/>
                <a:sym typeface="Chivo"/>
              </a:defRPr>
            </a:lvl4pPr>
            <a:lvl5pPr marL="2286000" lvl="4" indent="-317500" rtl="0">
              <a:lnSpc>
                <a:spcPct val="100000"/>
              </a:lnSpc>
              <a:spcBef>
                <a:spcPts val="0"/>
              </a:spcBef>
              <a:spcAft>
                <a:spcPts val="0"/>
              </a:spcAft>
              <a:buClr>
                <a:srgbClr val="FAFAFA"/>
              </a:buClr>
              <a:buSzPts val="1400"/>
              <a:buFont typeface="DM Sans"/>
              <a:buAutoNum type="alphaLcPeriod"/>
              <a:defRPr>
                <a:solidFill>
                  <a:schemeClr val="dk1"/>
                </a:solidFill>
                <a:latin typeface="Chivo"/>
                <a:ea typeface="Chivo"/>
                <a:cs typeface="Chivo"/>
                <a:sym typeface="Chivo"/>
              </a:defRPr>
            </a:lvl5pPr>
            <a:lvl6pPr marL="2743200" lvl="5" indent="-317500" rtl="0">
              <a:lnSpc>
                <a:spcPct val="100000"/>
              </a:lnSpc>
              <a:spcBef>
                <a:spcPts val="0"/>
              </a:spcBef>
              <a:spcAft>
                <a:spcPts val="0"/>
              </a:spcAft>
              <a:buClr>
                <a:srgbClr val="FAFAFA"/>
              </a:buClr>
              <a:buSzPts val="1400"/>
              <a:buFont typeface="DM Sans"/>
              <a:buAutoNum type="romanLcPeriod"/>
              <a:defRPr>
                <a:solidFill>
                  <a:schemeClr val="dk1"/>
                </a:solidFill>
                <a:latin typeface="Chivo"/>
                <a:ea typeface="Chivo"/>
                <a:cs typeface="Chivo"/>
                <a:sym typeface="Chivo"/>
              </a:defRPr>
            </a:lvl6pPr>
            <a:lvl7pPr marL="3200400" lvl="6" indent="-317500" rtl="0">
              <a:lnSpc>
                <a:spcPct val="100000"/>
              </a:lnSpc>
              <a:spcBef>
                <a:spcPts val="0"/>
              </a:spcBef>
              <a:spcAft>
                <a:spcPts val="0"/>
              </a:spcAft>
              <a:buClr>
                <a:srgbClr val="FAFAFA"/>
              </a:buClr>
              <a:buSzPts val="1400"/>
              <a:buFont typeface="DM Sans"/>
              <a:buAutoNum type="arabicPeriod"/>
              <a:defRPr>
                <a:solidFill>
                  <a:schemeClr val="dk1"/>
                </a:solidFill>
                <a:latin typeface="Chivo"/>
                <a:ea typeface="Chivo"/>
                <a:cs typeface="Chivo"/>
                <a:sym typeface="Chivo"/>
              </a:defRPr>
            </a:lvl7pPr>
            <a:lvl8pPr marL="3657600" lvl="7" indent="-317500" rtl="0">
              <a:lnSpc>
                <a:spcPct val="100000"/>
              </a:lnSpc>
              <a:spcBef>
                <a:spcPts val="0"/>
              </a:spcBef>
              <a:spcAft>
                <a:spcPts val="0"/>
              </a:spcAft>
              <a:buClr>
                <a:srgbClr val="FAFAFA"/>
              </a:buClr>
              <a:buSzPts val="1400"/>
              <a:buFont typeface="DM Sans"/>
              <a:buAutoNum type="alphaLcPeriod"/>
              <a:defRPr>
                <a:solidFill>
                  <a:schemeClr val="dk1"/>
                </a:solidFill>
                <a:latin typeface="Chivo"/>
                <a:ea typeface="Chivo"/>
                <a:cs typeface="Chivo"/>
                <a:sym typeface="Chivo"/>
              </a:defRPr>
            </a:lvl8pPr>
            <a:lvl9pPr marL="4114800" lvl="8" indent="-317500" rtl="0">
              <a:lnSpc>
                <a:spcPct val="100000"/>
              </a:lnSpc>
              <a:spcBef>
                <a:spcPts val="0"/>
              </a:spcBef>
              <a:spcAft>
                <a:spcPts val="0"/>
              </a:spcAft>
              <a:buClr>
                <a:srgbClr val="FAFAFA"/>
              </a:buClr>
              <a:buSzPts val="1400"/>
              <a:buFont typeface="DM Sans"/>
              <a:buAutoNum type="romanLcPeriod"/>
              <a:defRPr>
                <a:solidFill>
                  <a:schemeClr val="dk1"/>
                </a:solidFill>
                <a:latin typeface="Chivo"/>
                <a:ea typeface="Chivo"/>
                <a:cs typeface="Chivo"/>
                <a:sym typeface="Chivo"/>
              </a:defRPr>
            </a:lvl9pPr>
          </a:lstStyle>
          <a:p>
            <a:endParaRPr/>
          </a:p>
        </p:txBody>
      </p:sp>
      <p:sp>
        <p:nvSpPr>
          <p:cNvPr id="105" name="Google Shape;105;p19"/>
          <p:cNvSpPr txBox="1">
            <a:spLocks noGrp="1"/>
          </p:cNvSpPr>
          <p:nvPr>
            <p:ph type="title"/>
          </p:nvPr>
        </p:nvSpPr>
        <p:spPr>
          <a:xfrm>
            <a:off x="713225" y="539500"/>
            <a:ext cx="7717500" cy="478200"/>
          </a:xfrm>
          <a:prstGeom prst="rect">
            <a:avLst/>
          </a:prstGeom>
        </p:spPr>
        <p:txBody>
          <a:bodyPr spcFirstLastPara="1" wrap="square" lIns="91425" tIns="91425" rIns="91425" bIns="0" anchor="b" anchorCtr="0">
            <a:noAutofit/>
          </a:bodyPr>
          <a:lstStyle>
            <a:lvl1pPr lvl="0" rtl="0">
              <a:spcBef>
                <a:spcPts val="0"/>
              </a:spcBef>
              <a:spcAft>
                <a:spcPts val="0"/>
              </a:spcAft>
              <a:buClr>
                <a:schemeClr val="dk1"/>
              </a:buClr>
              <a:buSzPts val="3000"/>
              <a:buFont typeface="Lora"/>
              <a:buNone/>
              <a:defRPr sz="3000">
                <a:solidFill>
                  <a:schemeClr val="dk1"/>
                </a:solidFill>
                <a:latin typeface="Lora"/>
                <a:ea typeface="Lora"/>
                <a:cs typeface="Lora"/>
                <a:sym typeface="Lor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6" name="Google Shape;106;p19"/>
          <p:cNvSpPr/>
          <p:nvPr/>
        </p:nvSpPr>
        <p:spPr>
          <a:xfrm>
            <a:off x="0" y="4500700"/>
            <a:ext cx="9144000" cy="6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ixie One"/>
              <a:ea typeface="Nixie One"/>
              <a:cs typeface="Nixie One"/>
              <a:sym typeface="Nixie On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_1_1_1_1">
    <p:spTree>
      <p:nvGrpSpPr>
        <p:cNvPr id="1" name="Shape 107"/>
        <p:cNvGrpSpPr/>
        <p:nvPr/>
      </p:nvGrpSpPr>
      <p:grpSpPr>
        <a:xfrm>
          <a:off x="0" y="0"/>
          <a:ext cx="0" cy="0"/>
          <a:chOff x="0" y="0"/>
          <a:chExt cx="0" cy="0"/>
        </a:xfrm>
      </p:grpSpPr>
      <p:sp>
        <p:nvSpPr>
          <p:cNvPr id="108" name="Google Shape;108;p20"/>
          <p:cNvSpPr/>
          <p:nvPr/>
        </p:nvSpPr>
        <p:spPr>
          <a:xfrm>
            <a:off x="0" y="1285800"/>
            <a:ext cx="9144000" cy="257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ixie One"/>
              <a:ea typeface="Nixie One"/>
              <a:cs typeface="Nixie One"/>
              <a:sym typeface="Nixie One"/>
            </a:endParaRPr>
          </a:p>
        </p:txBody>
      </p:sp>
      <p:sp>
        <p:nvSpPr>
          <p:cNvPr id="109" name="Google Shape;109;p20"/>
          <p:cNvSpPr txBox="1">
            <a:spLocks noGrp="1"/>
          </p:cNvSpPr>
          <p:nvPr>
            <p:ph type="subTitle" idx="1"/>
          </p:nvPr>
        </p:nvSpPr>
        <p:spPr>
          <a:xfrm>
            <a:off x="952450" y="3952025"/>
            <a:ext cx="7239000" cy="57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10" name="Google Shape;110;p20"/>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111" name="Google Shape;111;p20"/>
          <p:cNvSpPr txBox="1">
            <a:spLocks noGrp="1"/>
          </p:cNvSpPr>
          <p:nvPr>
            <p:ph type="title"/>
          </p:nvPr>
        </p:nvSpPr>
        <p:spPr>
          <a:xfrm>
            <a:off x="713225" y="539500"/>
            <a:ext cx="7717500" cy="4782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dk1"/>
              </a:buClr>
              <a:buSzPts val="3000"/>
              <a:buFont typeface="Lora"/>
              <a:buNone/>
              <a:defRPr sz="3000">
                <a:solidFill>
                  <a:schemeClr val="dk1"/>
                </a:solidFill>
                <a:latin typeface="Lora"/>
                <a:ea typeface="Lora"/>
                <a:cs typeface="Lora"/>
                <a:sym typeface="Lora"/>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Lora"/>
              <a:buNone/>
              <a:defRPr sz="3000">
                <a:solidFill>
                  <a:schemeClr val="dk1"/>
                </a:solidFill>
                <a:latin typeface="Lora"/>
                <a:ea typeface="Lora"/>
                <a:cs typeface="Lora"/>
                <a:sym typeface="Lo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1pPr>
            <a:lvl2pPr marL="914400" lvl="1"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2pPr>
            <a:lvl3pPr marL="1371600" lvl="2"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3pPr>
            <a:lvl4pPr marL="1828800" lvl="3"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4pPr>
            <a:lvl5pPr marL="2286000" lvl="4"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5pPr>
            <a:lvl6pPr marL="2743200" lvl="5"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6pPr>
            <a:lvl7pPr marL="3200400" lvl="6"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7pPr>
            <a:lvl8pPr marL="3657600" lvl="7"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8pPr>
            <a:lvl9pPr marL="4114800" lvl="8" indent="-317500">
              <a:lnSpc>
                <a:spcPct val="100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0" r:id="rId5"/>
    <p:sldLayoutId id="2147483661" r:id="rId6"/>
    <p:sldLayoutId id="2147483662" r:id="rId7"/>
    <p:sldLayoutId id="2147483665" r:id="rId8"/>
    <p:sldLayoutId id="2147483666" r:id="rId9"/>
    <p:sldLayoutId id="2147483667" r:id="rId10"/>
    <p:sldLayoutId id="2147483668" r:id="rId11"/>
    <p:sldLayoutId id="2147483669"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04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Cormorant Garamond Medium"/>
              <a:buNone/>
              <a:defRPr sz="2800">
                <a:solidFill>
                  <a:schemeClr val="dk2"/>
                </a:solidFill>
                <a:latin typeface="Cormorant Garamond Medium"/>
                <a:ea typeface="Cormorant Garamond Medium"/>
                <a:cs typeface="Cormorant Garamond Medium"/>
                <a:sym typeface="Cormorant Garamond Medium"/>
              </a:defRPr>
            </a:lvl1pPr>
            <a:lvl2pPr lvl="1">
              <a:spcBef>
                <a:spcPts val="0"/>
              </a:spcBef>
              <a:spcAft>
                <a:spcPts val="0"/>
              </a:spcAft>
              <a:buClr>
                <a:schemeClr val="dk2"/>
              </a:buClr>
              <a:buSzPts val="2800"/>
              <a:buFont typeface="Cormorant Garamond Medium"/>
              <a:buNone/>
              <a:defRPr sz="2800">
                <a:solidFill>
                  <a:schemeClr val="dk2"/>
                </a:solidFill>
                <a:latin typeface="Cormorant Garamond Medium"/>
                <a:ea typeface="Cormorant Garamond Medium"/>
                <a:cs typeface="Cormorant Garamond Medium"/>
                <a:sym typeface="Cormorant Garamond Medium"/>
              </a:defRPr>
            </a:lvl2pPr>
            <a:lvl3pPr lvl="2">
              <a:spcBef>
                <a:spcPts val="0"/>
              </a:spcBef>
              <a:spcAft>
                <a:spcPts val="0"/>
              </a:spcAft>
              <a:buClr>
                <a:schemeClr val="dk2"/>
              </a:buClr>
              <a:buSzPts val="2800"/>
              <a:buFont typeface="Cormorant Garamond Medium"/>
              <a:buNone/>
              <a:defRPr sz="2800">
                <a:solidFill>
                  <a:schemeClr val="dk2"/>
                </a:solidFill>
                <a:latin typeface="Cormorant Garamond Medium"/>
                <a:ea typeface="Cormorant Garamond Medium"/>
                <a:cs typeface="Cormorant Garamond Medium"/>
                <a:sym typeface="Cormorant Garamond Medium"/>
              </a:defRPr>
            </a:lvl3pPr>
            <a:lvl4pPr lvl="3">
              <a:spcBef>
                <a:spcPts val="0"/>
              </a:spcBef>
              <a:spcAft>
                <a:spcPts val="0"/>
              </a:spcAft>
              <a:buClr>
                <a:schemeClr val="dk2"/>
              </a:buClr>
              <a:buSzPts val="2800"/>
              <a:buFont typeface="Cormorant Garamond Medium"/>
              <a:buNone/>
              <a:defRPr sz="2800">
                <a:solidFill>
                  <a:schemeClr val="dk2"/>
                </a:solidFill>
                <a:latin typeface="Cormorant Garamond Medium"/>
                <a:ea typeface="Cormorant Garamond Medium"/>
                <a:cs typeface="Cormorant Garamond Medium"/>
                <a:sym typeface="Cormorant Garamond Medium"/>
              </a:defRPr>
            </a:lvl4pPr>
            <a:lvl5pPr lvl="4">
              <a:spcBef>
                <a:spcPts val="0"/>
              </a:spcBef>
              <a:spcAft>
                <a:spcPts val="0"/>
              </a:spcAft>
              <a:buClr>
                <a:schemeClr val="dk2"/>
              </a:buClr>
              <a:buSzPts val="2800"/>
              <a:buFont typeface="Cormorant Garamond Medium"/>
              <a:buNone/>
              <a:defRPr sz="2800">
                <a:solidFill>
                  <a:schemeClr val="dk2"/>
                </a:solidFill>
                <a:latin typeface="Cormorant Garamond Medium"/>
                <a:ea typeface="Cormorant Garamond Medium"/>
                <a:cs typeface="Cormorant Garamond Medium"/>
                <a:sym typeface="Cormorant Garamond Medium"/>
              </a:defRPr>
            </a:lvl5pPr>
            <a:lvl6pPr lvl="5">
              <a:spcBef>
                <a:spcPts val="0"/>
              </a:spcBef>
              <a:spcAft>
                <a:spcPts val="0"/>
              </a:spcAft>
              <a:buClr>
                <a:schemeClr val="dk2"/>
              </a:buClr>
              <a:buSzPts val="2800"/>
              <a:buFont typeface="Cormorant Garamond Medium"/>
              <a:buNone/>
              <a:defRPr sz="2800">
                <a:solidFill>
                  <a:schemeClr val="dk2"/>
                </a:solidFill>
                <a:latin typeface="Cormorant Garamond Medium"/>
                <a:ea typeface="Cormorant Garamond Medium"/>
                <a:cs typeface="Cormorant Garamond Medium"/>
                <a:sym typeface="Cormorant Garamond Medium"/>
              </a:defRPr>
            </a:lvl6pPr>
            <a:lvl7pPr lvl="6">
              <a:spcBef>
                <a:spcPts val="0"/>
              </a:spcBef>
              <a:spcAft>
                <a:spcPts val="0"/>
              </a:spcAft>
              <a:buClr>
                <a:schemeClr val="dk2"/>
              </a:buClr>
              <a:buSzPts val="2800"/>
              <a:buFont typeface="Cormorant Garamond Medium"/>
              <a:buNone/>
              <a:defRPr sz="2800">
                <a:solidFill>
                  <a:schemeClr val="dk2"/>
                </a:solidFill>
                <a:latin typeface="Cormorant Garamond Medium"/>
                <a:ea typeface="Cormorant Garamond Medium"/>
                <a:cs typeface="Cormorant Garamond Medium"/>
                <a:sym typeface="Cormorant Garamond Medium"/>
              </a:defRPr>
            </a:lvl7pPr>
            <a:lvl8pPr lvl="7">
              <a:spcBef>
                <a:spcPts val="0"/>
              </a:spcBef>
              <a:spcAft>
                <a:spcPts val="0"/>
              </a:spcAft>
              <a:buClr>
                <a:schemeClr val="dk2"/>
              </a:buClr>
              <a:buSzPts val="2800"/>
              <a:buFont typeface="Cormorant Garamond Medium"/>
              <a:buNone/>
              <a:defRPr sz="2800">
                <a:solidFill>
                  <a:schemeClr val="dk2"/>
                </a:solidFill>
                <a:latin typeface="Cormorant Garamond Medium"/>
                <a:ea typeface="Cormorant Garamond Medium"/>
                <a:cs typeface="Cormorant Garamond Medium"/>
                <a:sym typeface="Cormorant Garamond Medium"/>
              </a:defRPr>
            </a:lvl8pPr>
            <a:lvl9pPr lvl="8">
              <a:spcBef>
                <a:spcPts val="0"/>
              </a:spcBef>
              <a:spcAft>
                <a:spcPts val="0"/>
              </a:spcAft>
              <a:buClr>
                <a:schemeClr val="dk2"/>
              </a:buClr>
              <a:buSzPts val="2800"/>
              <a:buFont typeface="Cormorant Garamond Medium"/>
              <a:buNone/>
              <a:defRPr sz="2800">
                <a:solidFill>
                  <a:schemeClr val="dk2"/>
                </a:solidFill>
                <a:latin typeface="Cormorant Garamond Medium"/>
                <a:ea typeface="Cormorant Garamond Medium"/>
                <a:cs typeface="Cormorant Garamond Medium"/>
                <a:sym typeface="Cormorant Garamond Medium"/>
              </a:defRPr>
            </a:lvl9pPr>
          </a:lstStyle>
          <a:p>
            <a:endParaRPr/>
          </a:p>
        </p:txBody>
      </p:sp>
      <p:sp>
        <p:nvSpPr>
          <p:cNvPr id="7" name="Google Shape;7;p1"/>
          <p:cNvSpPr txBox="1">
            <a:spLocks noGrp="1"/>
          </p:cNvSpPr>
          <p:nvPr>
            <p:ph type="body" idx="1"/>
          </p:nvPr>
        </p:nvSpPr>
        <p:spPr>
          <a:xfrm>
            <a:off x="457200" y="116082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42617190"/>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288">
          <p15:clr>
            <a:srgbClr val="EA4335"/>
          </p15:clr>
        </p15:guide>
        <p15:guide id="3" pos="5472">
          <p15:clr>
            <a:srgbClr val="EA4335"/>
          </p15:clr>
        </p15:guide>
        <p15:guide id="4" orient="horz" pos="1620">
          <p15:clr>
            <a:srgbClr val="EA4335"/>
          </p15:clr>
        </p15:guide>
        <p15:guide id="5" orient="horz" pos="259">
          <p15:clr>
            <a:srgbClr val="EA4335"/>
          </p15:clr>
        </p15:guide>
        <p15:guide id="6" orient="horz" pos="29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www.baidu.com/link?url=TnvXXrWtdIBtnO0fz3IO5HEku9eLHuO7yCvsG7hxahv4iS3Kly9iczvv2JPONnLan29jIExRp24aIx9ZGLPA6jJyfKUVr98xH3t3lmC7f6EhlRKRMg4Ux8FB2QK1XkkO"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7.jpe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hyperlink" Target="https://theconversation.com/coronavirus-and-spanish-flu-economic-lessons-to-learn-from-the-last-truly-global-pandemic-133176" TargetMode="External"/><Relationship Id="rId3" Type="http://schemas.openxmlformats.org/officeDocument/2006/relationships/hyperlink" Target="https://www.gold.org/goldhub/gold-focus/2020/02/potential-impact-coronavirus-gold" TargetMode="External"/><Relationship Id="rId7" Type="http://schemas.openxmlformats.org/officeDocument/2006/relationships/hyperlink" Target="https://doi.org/10.1016/j.resourpol.2007.10.004"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doi.org/10.1145/2939672.2939785" TargetMode="External"/><Relationship Id="rId11" Type="http://schemas.openxmlformats.org/officeDocument/2006/relationships/hyperlink" Target="https://doi.org/10.1093/rfs/hhab085" TargetMode="External"/><Relationship Id="rId5" Type="http://schemas.openxmlformats.org/officeDocument/2006/relationships/hyperlink" Target="https://doi.org/10.1016/j.frl.2021.102018" TargetMode="External"/><Relationship Id="rId10" Type="http://schemas.openxmlformats.org/officeDocument/2006/relationships/hyperlink" Target="https://doi.org/10.1016/j.najef.2022.101677" TargetMode="External"/><Relationship Id="rId4" Type="http://schemas.openxmlformats.org/officeDocument/2006/relationships/hyperlink" Target="https://voxeu.org/article/greater-trade-collapse-2020" TargetMode="External"/><Relationship Id="rId9" Type="http://schemas.openxmlformats.org/officeDocument/2006/relationships/hyperlink" Target="http://dx.doi.org/10.1007/978-981-10-1837-4_59"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link.springer.com/article/10.1007/s00521-020-04867-x" TargetMode="External"/><Relationship Id="rId3" Type="http://schemas.openxmlformats.org/officeDocument/2006/relationships/hyperlink" Target="https://doi.org/10.1093/rapstu/raaa013" TargetMode="External"/><Relationship Id="rId7" Type="http://schemas.openxmlformats.org/officeDocument/2006/relationships/hyperlink" Target="http://dx.doi.org/10.35808/ijeba/592"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www.mckinsey.com/industries/metals-and-mining/our-insights/covid-19s-impact-on-the-global-gold-industry-implications-for-the-next-normal-and-beyond" TargetMode="External"/><Relationship Id="rId5" Type="http://schemas.openxmlformats.org/officeDocument/2006/relationships/hyperlink" Target="https://doi.org/10.1162/neco.1997.9.8.1735" TargetMode="External"/><Relationship Id="rId4" Type="http://schemas.openxmlformats.org/officeDocument/2006/relationships/hyperlink" Target="https://doi.org/10.1109/asru.2013.6707742" TargetMode="External"/><Relationship Id="rId9" Type="http://schemas.openxmlformats.org/officeDocument/2006/relationships/hyperlink" Target="https://doi.org/10.1007/s10479-021-04187-w"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doi.org/10.1142/9789811205675_0011" TargetMode="External"/><Relationship Id="rId3" Type="http://schemas.openxmlformats.org/officeDocument/2006/relationships/hyperlink" Target="https://link.springer.com/article/10.1007/s42979-021-00724-3" TargetMode="External"/><Relationship Id="rId7" Type="http://schemas.openxmlformats.org/officeDocument/2006/relationships/hyperlink" Target="https://doi.org/10.1016/j.eneco.2009.10.005"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doi.org/10.1007/978-981-10-1837-4_59" TargetMode="External"/><Relationship Id="rId5" Type="http://schemas.openxmlformats.org/officeDocument/2006/relationships/hyperlink" Target="https://doi.org/10.1007/3-540-46805-6_19" TargetMode="External"/><Relationship Id="rId10" Type="http://schemas.openxmlformats.org/officeDocument/2006/relationships/hyperlink" Target="https://doi.org/10.1007/s42979-021-00724-3" TargetMode="External"/><Relationship Id="rId4" Type="http://schemas.openxmlformats.org/officeDocument/2006/relationships/hyperlink" Target="https://doi.org/10.1016/j.worlddev.2020.105233" TargetMode="External"/><Relationship Id="rId9" Type="http://schemas.openxmlformats.org/officeDocument/2006/relationships/hyperlink" Target="https://link.springer.com/article/10.1007/s10479-021-04187-w"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i.org/10.1016/j.jbankfin.2011.01.014"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finance.yahoo.com/news/pandemics-gold-part-1-164031733.html" TargetMode="External"/><Relationship Id="rId5" Type="http://schemas.openxmlformats.org/officeDocument/2006/relationships/hyperlink" Target="https://www.spglobal.com/marketintelligence/en/news-insights/research/impact-of-covid-19-pandemic-on-industrial-metals-markets-one-year-on" TargetMode="External"/><Relationship Id="rId4" Type="http://schemas.openxmlformats.org/officeDocument/2006/relationships/hyperlink" Target="https://www.reuters.com/business/gold-demand-fell-third-quarter-big-investors-sold-says-wgc-2021-10-28/"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1"/>
          <p:cNvSpPr txBox="1">
            <a:spLocks noGrp="1"/>
          </p:cNvSpPr>
          <p:nvPr>
            <p:ph type="ctrTitle"/>
          </p:nvPr>
        </p:nvSpPr>
        <p:spPr>
          <a:xfrm>
            <a:off x="4724874" y="708212"/>
            <a:ext cx="3706025" cy="247613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a:t>A Post-Pandemic Machine Learning-Based Method for Forecasting Safe-Haven Asset Prices</a:t>
            </a:r>
            <a:endParaRPr lang="en-JP" sz="3000" i="1">
              <a:solidFill>
                <a:schemeClr val="dk2"/>
              </a:solidFill>
            </a:endParaRPr>
          </a:p>
        </p:txBody>
      </p:sp>
      <p:cxnSp>
        <p:nvCxnSpPr>
          <p:cNvPr id="185" name="Google Shape;185;p31"/>
          <p:cNvCxnSpPr/>
          <p:nvPr/>
        </p:nvCxnSpPr>
        <p:spPr>
          <a:xfrm>
            <a:off x="709200"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186" name="Google Shape;186;p31"/>
          <p:cNvSpPr txBox="1">
            <a:spLocks noGrp="1"/>
          </p:cNvSpPr>
          <p:nvPr>
            <p:ph type="subTitle" idx="1"/>
          </p:nvPr>
        </p:nvSpPr>
        <p:spPr>
          <a:xfrm>
            <a:off x="5202699" y="3336750"/>
            <a:ext cx="3228199" cy="67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000">
                <a:solidFill>
                  <a:schemeClr val="dk2"/>
                </a:solidFill>
                <a:latin typeface="Lora"/>
                <a:sym typeface="Lora"/>
              </a:rPr>
              <a:t>Gold Prices</a:t>
            </a:r>
            <a:endParaRPr/>
          </a:p>
        </p:txBody>
      </p:sp>
      <p:pic>
        <p:nvPicPr>
          <p:cNvPr id="3" name="Picture 2">
            <a:extLst>
              <a:ext uri="{FF2B5EF4-FFF2-40B4-BE49-F238E27FC236}">
                <a16:creationId xmlns:a16="http://schemas.microsoft.com/office/drawing/2014/main" id="{CBA55350-BDC7-6040-8144-DB0BD334EA9A}"/>
              </a:ext>
            </a:extLst>
          </p:cNvPr>
          <p:cNvPicPr>
            <a:picLocks noChangeAspect="1"/>
          </p:cNvPicPr>
          <p:nvPr/>
        </p:nvPicPr>
        <p:blipFill rotWithShape="1">
          <a:blip r:embed="rId3"/>
          <a:srcRect l="3514" t="27933" r="399" b="-556"/>
          <a:stretch/>
        </p:blipFill>
        <p:spPr>
          <a:xfrm>
            <a:off x="8492" y="557734"/>
            <a:ext cx="4563508" cy="3117866"/>
          </a:xfrm>
          <a:prstGeom prst="rect">
            <a:avLst/>
          </a:prstGeom>
        </p:spPr>
      </p:pic>
      <p:sp>
        <p:nvSpPr>
          <p:cNvPr id="5" name="TextBox 4">
            <a:extLst>
              <a:ext uri="{FF2B5EF4-FFF2-40B4-BE49-F238E27FC236}">
                <a16:creationId xmlns:a16="http://schemas.microsoft.com/office/drawing/2014/main" id="{58723ECB-1A71-8544-76F9-E38CDC95F038}"/>
              </a:ext>
            </a:extLst>
          </p:cNvPr>
          <p:cNvSpPr txBox="1"/>
          <p:nvPr/>
        </p:nvSpPr>
        <p:spPr>
          <a:xfrm>
            <a:off x="794387" y="3675600"/>
            <a:ext cx="2991718" cy="1477328"/>
          </a:xfrm>
          <a:prstGeom prst="rect">
            <a:avLst/>
          </a:prstGeom>
          <a:noFill/>
        </p:spPr>
        <p:txBody>
          <a:bodyPr wrap="square" rtlCol="0">
            <a:spAutoFit/>
          </a:bodyPr>
          <a:lstStyle/>
          <a:p>
            <a:pPr algn="ctr"/>
            <a:r>
              <a:rPr lang="en-JP" sz="1800">
                <a:solidFill>
                  <a:schemeClr val="bg2">
                    <a:lumMod val="50000"/>
                  </a:schemeClr>
                </a:solidFill>
                <a:latin typeface="Times New Roman" panose="02020603050405020304" pitchFamily="18" charset="0"/>
                <a:cs typeface="Times New Roman" panose="02020603050405020304" pitchFamily="18" charset="0"/>
              </a:rPr>
              <a:t>Cai Yuxin</a:t>
            </a:r>
          </a:p>
          <a:p>
            <a:pPr algn="ctr"/>
            <a:r>
              <a:rPr lang="en-JP" sz="1800">
                <a:solidFill>
                  <a:schemeClr val="bg2">
                    <a:lumMod val="50000"/>
                  </a:schemeClr>
                </a:solidFill>
                <a:latin typeface="Times New Roman" panose="02020603050405020304" pitchFamily="18" charset="0"/>
                <a:cs typeface="Times New Roman" panose="02020603050405020304" pitchFamily="18" charset="0"/>
              </a:rPr>
              <a:t>Dao Duy Hung</a:t>
            </a:r>
          </a:p>
          <a:p>
            <a:pPr algn="ctr"/>
            <a:r>
              <a:rPr lang="en-JP" sz="1800">
                <a:solidFill>
                  <a:schemeClr val="bg2">
                    <a:lumMod val="50000"/>
                  </a:schemeClr>
                </a:solidFill>
                <a:latin typeface="Times New Roman" panose="02020603050405020304" pitchFamily="18" charset="0"/>
                <a:cs typeface="Times New Roman" panose="02020603050405020304" pitchFamily="18" charset="0"/>
              </a:rPr>
              <a:t>Li Tieming</a:t>
            </a:r>
          </a:p>
          <a:p>
            <a:pPr algn="ctr"/>
            <a:r>
              <a:rPr lang="en-JP" sz="1800">
                <a:solidFill>
                  <a:schemeClr val="bg2">
                    <a:lumMod val="50000"/>
                  </a:schemeClr>
                </a:solidFill>
                <a:latin typeface="Times New Roman" panose="02020603050405020304" pitchFamily="18" charset="0"/>
                <a:cs typeface="Times New Roman" panose="02020603050405020304" pitchFamily="18" charset="0"/>
              </a:rPr>
              <a:t>Luo Lisheng</a:t>
            </a:r>
          </a:p>
          <a:p>
            <a:pPr algn="ctr"/>
            <a:r>
              <a:rPr lang="en-JP" sz="1800">
                <a:solidFill>
                  <a:schemeClr val="bg2">
                    <a:lumMod val="50000"/>
                  </a:schemeClr>
                </a:solidFill>
                <a:latin typeface="Times New Roman" panose="02020603050405020304" pitchFamily="18" charset="0"/>
                <a:cs typeface="Times New Roman" panose="02020603050405020304" pitchFamily="18" charset="0"/>
              </a:rPr>
              <a:t>(Circa SMU December 2022)</a:t>
            </a:r>
          </a:p>
        </p:txBody>
      </p:sp>
      <p:pic>
        <p:nvPicPr>
          <p:cNvPr id="7" name="Picture 6">
            <a:extLst>
              <a:ext uri="{FF2B5EF4-FFF2-40B4-BE49-F238E27FC236}">
                <a16:creationId xmlns:a16="http://schemas.microsoft.com/office/drawing/2014/main" id="{A706118B-F962-9AB3-3B8B-4103BDD5A2C1}"/>
              </a:ext>
            </a:extLst>
          </p:cNvPr>
          <p:cNvPicPr>
            <a:picLocks noChangeAspect="1"/>
          </p:cNvPicPr>
          <p:nvPr/>
        </p:nvPicPr>
        <p:blipFill>
          <a:blip r:embed="rId4"/>
          <a:stretch>
            <a:fillRect/>
          </a:stretch>
        </p:blipFill>
        <p:spPr>
          <a:xfrm>
            <a:off x="7767211" y="4094612"/>
            <a:ext cx="1164804" cy="1164804"/>
          </a:xfrm>
          <a:prstGeom prst="rect">
            <a:avLst/>
          </a:prstGeom>
        </p:spPr>
      </p:pic>
      <p:sp>
        <p:nvSpPr>
          <p:cNvPr id="9" name="AutoShape 2">
            <a:extLst>
              <a:ext uri="{FF2B5EF4-FFF2-40B4-BE49-F238E27FC236}">
                <a16:creationId xmlns:a16="http://schemas.microsoft.com/office/drawing/2014/main" id="{99159C16-1EDF-D0E7-DDB9-B636A029A8EA}"/>
              </a:ext>
            </a:extLst>
          </p:cNvPr>
          <p:cNvSpPr>
            <a:spLocks noChangeAspect="1" noChangeArrowheads="1"/>
          </p:cNvSpPr>
          <p:nvPr/>
        </p:nvSpPr>
        <p:spPr bwMode="auto">
          <a:xfrm>
            <a:off x="2946400" y="946150"/>
            <a:ext cx="3251200" cy="3251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JP"/>
          </a:p>
        </p:txBody>
      </p:sp>
      <p:pic>
        <p:nvPicPr>
          <p:cNvPr id="12" name="Picture 11">
            <a:extLst>
              <a:ext uri="{FF2B5EF4-FFF2-40B4-BE49-F238E27FC236}">
                <a16:creationId xmlns:a16="http://schemas.microsoft.com/office/drawing/2014/main" id="{F10BA884-0CF6-A3C8-B3EC-7530E48EE4A7}"/>
              </a:ext>
            </a:extLst>
          </p:cNvPr>
          <p:cNvPicPr>
            <a:picLocks noChangeAspect="1"/>
          </p:cNvPicPr>
          <p:nvPr/>
        </p:nvPicPr>
        <p:blipFill>
          <a:blip r:embed="rId5"/>
          <a:stretch>
            <a:fillRect/>
          </a:stretch>
        </p:blipFill>
        <p:spPr>
          <a:xfrm>
            <a:off x="779765" y="1793915"/>
            <a:ext cx="566608" cy="566608"/>
          </a:xfrm>
          <a:prstGeom prst="rect">
            <a:avLst/>
          </a:prstGeom>
        </p:spPr>
      </p:pic>
      <p:pic>
        <p:nvPicPr>
          <p:cNvPr id="17" name="Picture 16">
            <a:extLst>
              <a:ext uri="{FF2B5EF4-FFF2-40B4-BE49-F238E27FC236}">
                <a16:creationId xmlns:a16="http://schemas.microsoft.com/office/drawing/2014/main" id="{DCF94016-E041-7369-3F21-16E7914E9EF7}"/>
              </a:ext>
            </a:extLst>
          </p:cNvPr>
          <p:cNvPicPr>
            <a:picLocks noChangeAspect="1"/>
          </p:cNvPicPr>
          <p:nvPr/>
        </p:nvPicPr>
        <p:blipFill>
          <a:blip r:embed="rId6"/>
          <a:stretch>
            <a:fillRect/>
          </a:stretch>
        </p:blipFill>
        <p:spPr>
          <a:xfrm flipH="1">
            <a:off x="3766856" y="4313241"/>
            <a:ext cx="727546" cy="727546"/>
          </a:xfrm>
          <a:prstGeom prst="rect">
            <a:avLst/>
          </a:prstGeom>
        </p:spPr>
      </p:pic>
      <p:pic>
        <p:nvPicPr>
          <p:cNvPr id="18" name="Picture 17">
            <a:extLst>
              <a:ext uri="{FF2B5EF4-FFF2-40B4-BE49-F238E27FC236}">
                <a16:creationId xmlns:a16="http://schemas.microsoft.com/office/drawing/2014/main" id="{F6013700-29E5-45C4-9768-58066AC3AE3D}"/>
              </a:ext>
            </a:extLst>
          </p:cNvPr>
          <p:cNvPicPr>
            <a:picLocks noChangeAspect="1"/>
          </p:cNvPicPr>
          <p:nvPr/>
        </p:nvPicPr>
        <p:blipFill>
          <a:blip r:embed="rId5"/>
          <a:stretch>
            <a:fillRect/>
          </a:stretch>
        </p:blipFill>
        <p:spPr>
          <a:xfrm>
            <a:off x="1896414" y="1510611"/>
            <a:ext cx="566608" cy="566608"/>
          </a:xfrm>
          <a:prstGeom prst="rect">
            <a:avLst/>
          </a:prstGeom>
        </p:spPr>
      </p:pic>
      <p:pic>
        <p:nvPicPr>
          <p:cNvPr id="19" name="Picture 18">
            <a:extLst>
              <a:ext uri="{FF2B5EF4-FFF2-40B4-BE49-F238E27FC236}">
                <a16:creationId xmlns:a16="http://schemas.microsoft.com/office/drawing/2014/main" id="{18DE438A-EE2A-A6B4-E2B0-E8FE033C6DBC}"/>
              </a:ext>
            </a:extLst>
          </p:cNvPr>
          <p:cNvPicPr>
            <a:picLocks noChangeAspect="1"/>
          </p:cNvPicPr>
          <p:nvPr/>
        </p:nvPicPr>
        <p:blipFill>
          <a:blip r:embed="rId5"/>
          <a:stretch>
            <a:fillRect/>
          </a:stretch>
        </p:blipFill>
        <p:spPr>
          <a:xfrm>
            <a:off x="2931778" y="1793915"/>
            <a:ext cx="566608" cy="566608"/>
          </a:xfrm>
          <a:prstGeom prst="rect">
            <a:avLst/>
          </a:prstGeom>
        </p:spPr>
      </p:pic>
      <p:pic>
        <p:nvPicPr>
          <p:cNvPr id="20" name="Picture 19">
            <a:extLst>
              <a:ext uri="{FF2B5EF4-FFF2-40B4-BE49-F238E27FC236}">
                <a16:creationId xmlns:a16="http://schemas.microsoft.com/office/drawing/2014/main" id="{55D6CBB1-6AB0-503C-308A-02A186DD8847}"/>
              </a:ext>
            </a:extLst>
          </p:cNvPr>
          <p:cNvPicPr>
            <a:picLocks noChangeAspect="1"/>
          </p:cNvPicPr>
          <p:nvPr/>
        </p:nvPicPr>
        <p:blipFill>
          <a:blip r:embed="rId5"/>
          <a:stretch>
            <a:fillRect/>
          </a:stretch>
        </p:blipFill>
        <p:spPr>
          <a:xfrm>
            <a:off x="3578563" y="1946281"/>
            <a:ext cx="566608" cy="5666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7FAA-6150-0FB3-418C-159ED6BAF9AD}"/>
              </a:ext>
            </a:extLst>
          </p:cNvPr>
          <p:cNvSpPr>
            <a:spLocks noGrp="1"/>
          </p:cNvSpPr>
          <p:nvPr>
            <p:ph type="title"/>
          </p:nvPr>
        </p:nvSpPr>
        <p:spPr/>
        <p:txBody>
          <a:bodyPr/>
          <a:lstStyle/>
          <a:p>
            <a:pPr algn="ctr"/>
            <a:r>
              <a:rPr lang="en-US" altLang="zh-CN"/>
              <a:t>Training </a:t>
            </a:r>
            <a:r>
              <a:rPr lang="zh-CN" altLang="en-US"/>
              <a:t> </a:t>
            </a:r>
            <a:r>
              <a:rPr lang="en-US" altLang="zh-CN"/>
              <a:t>&amp; Testing</a:t>
            </a:r>
            <a:endParaRPr lang="en-SG"/>
          </a:p>
        </p:txBody>
      </p:sp>
      <p:sp>
        <p:nvSpPr>
          <p:cNvPr id="5" name="文本框 4">
            <a:extLst>
              <a:ext uri="{FF2B5EF4-FFF2-40B4-BE49-F238E27FC236}">
                <a16:creationId xmlns:a16="http://schemas.microsoft.com/office/drawing/2014/main" id="{1D707AA2-5323-29DE-1F40-A361C93021E9}"/>
              </a:ext>
            </a:extLst>
          </p:cNvPr>
          <p:cNvSpPr txBox="1"/>
          <p:nvPr/>
        </p:nvSpPr>
        <p:spPr>
          <a:xfrm>
            <a:off x="4571975" y="3142407"/>
            <a:ext cx="4827494" cy="738664"/>
          </a:xfrm>
          <a:prstGeom prst="rect">
            <a:avLst/>
          </a:prstGeom>
          <a:noFill/>
        </p:spPr>
        <p:txBody>
          <a:bodyPr wrap="square" rtlCol="0">
            <a:spAutoFit/>
          </a:bodyPr>
          <a:lstStyle/>
          <a:p>
            <a:r>
              <a:rPr lang="en-US" altLang="zh-CN" b="1">
                <a:solidFill>
                  <a:srgbClr val="FF0000"/>
                </a:solidFill>
                <a:latin typeface="Times New Roman" panose="02020603050405020304" pitchFamily="18" charset="0"/>
                <a:cs typeface="Times New Roman" panose="02020603050405020304" pitchFamily="18" charset="0"/>
              </a:rPr>
              <a:t>Key points: </a:t>
            </a:r>
          </a:p>
          <a:p>
            <a:r>
              <a:rPr lang="en-US" altLang="zh-CN" b="1">
                <a:latin typeface="Times New Roman" panose="02020603050405020304" pitchFamily="18" charset="0"/>
                <a:cs typeface="Times New Roman" panose="02020603050405020304" pitchFamily="18" charset="0"/>
              </a:rPr>
              <a:t>Ensure that the training set contains sufficient amount of COVID-19 data.</a:t>
            </a:r>
            <a:endParaRPr lang="zh-CN" altLang="en-US" b="1">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8077DBF1-54EE-A025-3533-56246B698683}"/>
              </a:ext>
            </a:extLst>
          </p:cNvPr>
          <p:cNvPicPr>
            <a:picLocks noChangeAspect="1"/>
          </p:cNvPicPr>
          <p:nvPr/>
        </p:nvPicPr>
        <p:blipFill>
          <a:blip r:embed="rId2"/>
          <a:stretch>
            <a:fillRect/>
          </a:stretch>
        </p:blipFill>
        <p:spPr>
          <a:xfrm>
            <a:off x="0" y="1141313"/>
            <a:ext cx="4518212" cy="4002188"/>
          </a:xfrm>
          <a:prstGeom prst="rect">
            <a:avLst/>
          </a:prstGeom>
        </p:spPr>
      </p:pic>
      <p:sp>
        <p:nvSpPr>
          <p:cNvPr id="3" name="文本框 2">
            <a:extLst>
              <a:ext uri="{FF2B5EF4-FFF2-40B4-BE49-F238E27FC236}">
                <a16:creationId xmlns:a16="http://schemas.microsoft.com/office/drawing/2014/main" id="{1212B309-4AAC-CFA9-E74D-BEB12C40A610}"/>
              </a:ext>
            </a:extLst>
          </p:cNvPr>
          <p:cNvSpPr txBox="1"/>
          <p:nvPr/>
        </p:nvSpPr>
        <p:spPr>
          <a:xfrm>
            <a:off x="4679879" y="1387011"/>
            <a:ext cx="3750846" cy="1169551"/>
          </a:xfrm>
          <a:prstGeom prst="rect">
            <a:avLst/>
          </a:prstGeom>
          <a:noFill/>
        </p:spPr>
        <p:txBody>
          <a:bodyPr wrap="square" rtlCol="0">
            <a:spAutoFit/>
          </a:bodyPr>
          <a:lstStyle/>
          <a:p>
            <a:r>
              <a:rPr lang="en-US" altLang="zh-CN" dirty="0"/>
              <a:t>The normalized mean and standard deviation of the test data are calculated on the training data</a:t>
            </a:r>
          </a:p>
          <a:p>
            <a:r>
              <a:rPr lang="en-US" altLang="zh-CN" dirty="0"/>
              <a:t>Scaling the overall data set to an interval in the same proportion</a:t>
            </a:r>
            <a:endParaRPr lang="zh-CN" altLang="en-US" dirty="0"/>
          </a:p>
        </p:txBody>
      </p:sp>
    </p:spTree>
    <p:extLst>
      <p:ext uri="{BB962C8B-B14F-4D97-AF65-F5344CB8AC3E}">
        <p14:creationId xmlns:p14="http://schemas.microsoft.com/office/powerpoint/2010/main" val="3740339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01"/>
        <p:cNvGrpSpPr/>
        <p:nvPr/>
      </p:nvGrpSpPr>
      <p:grpSpPr>
        <a:xfrm>
          <a:off x="0" y="0"/>
          <a:ext cx="0" cy="0"/>
          <a:chOff x="0" y="0"/>
          <a:chExt cx="0" cy="0"/>
        </a:xfrm>
      </p:grpSpPr>
      <p:pic>
        <p:nvPicPr>
          <p:cNvPr id="2" name="Picture 2">
            <a:extLst>
              <a:ext uri="{FF2B5EF4-FFF2-40B4-BE49-F238E27FC236}">
                <a16:creationId xmlns:a16="http://schemas.microsoft.com/office/drawing/2014/main" id="{88BF5B49-B101-BC47-6D52-6CCCA0CD5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54306"/>
            <a:ext cx="5540188" cy="310178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CFDBE4D-DC61-7F3E-E87C-DB2BD9EF4307}"/>
              </a:ext>
            </a:extLst>
          </p:cNvPr>
          <p:cNvSpPr txBox="1"/>
          <p:nvPr/>
        </p:nvSpPr>
        <p:spPr>
          <a:xfrm>
            <a:off x="2138554" y="0"/>
            <a:ext cx="4572000" cy="1077218"/>
          </a:xfrm>
          <a:prstGeom prst="rect">
            <a:avLst/>
          </a:prstGeom>
          <a:solidFill>
            <a:schemeClr val="bg1">
              <a:lumMod val="95000"/>
            </a:schemeClr>
          </a:solidFill>
          <a:ln>
            <a:solidFill>
              <a:schemeClr val="bg2"/>
            </a:solidFill>
          </a:ln>
        </p:spPr>
        <p:txBody>
          <a:bodyPr wrap="square">
            <a:spAutoFit/>
          </a:bodyPr>
          <a:lstStyle/>
          <a:p>
            <a:pPr algn="ctr"/>
            <a:r>
              <a:rPr lang="en-US" altLang="zh-CN" sz="3200" b="1" i="0" u="none" strike="noStrike">
                <a:solidFill>
                  <a:srgbClr val="333333"/>
                </a:solidFill>
                <a:effectLst/>
                <a:latin typeface="Lora" pitchFamily="2" charset="0"/>
                <a:hlinkClick r:id="rId4"/>
              </a:rPr>
              <a:t>Regularization</a:t>
            </a:r>
            <a:br>
              <a:rPr lang="en-SG" altLang="zh-CN" sz="3200">
                <a:solidFill>
                  <a:srgbClr val="333333"/>
                </a:solidFill>
                <a:latin typeface="Lora" pitchFamily="2" charset="0"/>
              </a:rPr>
            </a:br>
            <a:r>
              <a:rPr lang="en-SG" altLang="zh-CN" sz="3200">
                <a:solidFill>
                  <a:srgbClr val="FF0000"/>
                </a:solidFill>
                <a:latin typeface="Lora" pitchFamily="2" charset="0"/>
              </a:rPr>
              <a:t>Dropout</a:t>
            </a:r>
            <a:endParaRPr lang="zh-CN" altLang="en-US" sz="3200">
              <a:solidFill>
                <a:srgbClr val="FF0000"/>
              </a:solidFill>
              <a:latin typeface="Lora" pitchFamily="2" charset="0"/>
            </a:endParaRPr>
          </a:p>
        </p:txBody>
      </p:sp>
      <p:sp>
        <p:nvSpPr>
          <p:cNvPr id="8" name="文本框 7">
            <a:extLst>
              <a:ext uri="{FF2B5EF4-FFF2-40B4-BE49-F238E27FC236}">
                <a16:creationId xmlns:a16="http://schemas.microsoft.com/office/drawing/2014/main" id="{E1B84E00-28AE-979E-F10A-04981F45963B}"/>
              </a:ext>
            </a:extLst>
          </p:cNvPr>
          <p:cNvSpPr txBox="1"/>
          <p:nvPr/>
        </p:nvSpPr>
        <p:spPr>
          <a:xfrm>
            <a:off x="5540189" y="1954306"/>
            <a:ext cx="3434764" cy="3077766"/>
          </a:xfrm>
          <a:prstGeom prst="rect">
            <a:avLst/>
          </a:prstGeom>
          <a:noFill/>
          <a:ln>
            <a:solidFill>
              <a:schemeClr val="bg2"/>
            </a:solidFill>
          </a:ln>
        </p:spPr>
        <p:txBody>
          <a:bodyPr wrap="square" rtlCol="0">
            <a:spAutoFit/>
          </a:bodyPr>
          <a:lstStyle/>
          <a:p>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Dropout can deactivate some of the nodes and can serve to simplify the structure of the neural network.</a:t>
            </a:r>
          </a:p>
          <a:p>
            <a:pPr marL="285750" indent="-285750">
              <a:buFont typeface="Arial" panose="020B0604020202020204" pitchFamily="34" charset="0"/>
              <a:buChar char="•"/>
            </a:pPr>
            <a:endParaRPr lang="en-US" altLang="zh-CN" sz="18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sz="18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800">
                <a:latin typeface="Times New Roman" panose="02020603050405020304" pitchFamily="18" charset="0"/>
                <a:cs typeface="Times New Roman" panose="02020603050405020304" pitchFamily="18" charset="0"/>
              </a:rPr>
              <a:t>Dropout can make the model more generalizable because it does not depend too much on certain features.</a:t>
            </a:r>
            <a:endParaRPr lang="zh-CN" alt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4135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5"/>
          <p:cNvSpPr/>
          <p:nvPr/>
        </p:nvSpPr>
        <p:spPr>
          <a:xfrm>
            <a:off x="80413" y="799094"/>
            <a:ext cx="793200" cy="7470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96180" y="2327435"/>
            <a:ext cx="785400" cy="7395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5"/>
          <p:cNvSpPr/>
          <p:nvPr/>
        </p:nvSpPr>
        <p:spPr>
          <a:xfrm>
            <a:off x="80413" y="3866712"/>
            <a:ext cx="785400" cy="7395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txBox="1">
            <a:spLocks noGrp="1"/>
          </p:cNvSpPr>
          <p:nvPr>
            <p:ph type="title"/>
          </p:nvPr>
        </p:nvSpPr>
        <p:spPr>
          <a:xfrm>
            <a:off x="776565" y="18042"/>
            <a:ext cx="7717500" cy="478200"/>
          </a:xfrm>
          <a:prstGeom prst="rect">
            <a:avLst/>
          </a:prstGeom>
        </p:spPr>
        <p:txBody>
          <a:bodyPr spcFirstLastPara="1" wrap="square" lIns="91425" tIns="91425" rIns="91425" bIns="91425" anchor="ctr" anchorCtr="0">
            <a:noAutofit/>
          </a:bodyPr>
          <a:lstStyle/>
          <a:p>
            <a:r>
              <a:rPr lang="en"/>
              <a:t>Methodology –  LSTM</a:t>
            </a:r>
          </a:p>
        </p:txBody>
      </p:sp>
      <p:sp>
        <p:nvSpPr>
          <p:cNvPr id="492" name="Google Shape;492;p45"/>
          <p:cNvSpPr txBox="1">
            <a:spLocks noGrp="1"/>
          </p:cNvSpPr>
          <p:nvPr>
            <p:ph type="subTitle" idx="4294967295"/>
          </p:nvPr>
        </p:nvSpPr>
        <p:spPr>
          <a:xfrm>
            <a:off x="1072695" y="554237"/>
            <a:ext cx="4260850" cy="369888"/>
          </a:xfrm>
          <a:prstGeom prst="rect">
            <a:avLst/>
          </a:prstGeom>
        </p:spPr>
        <p:txBody>
          <a:bodyPr spcFirstLastPara="1" wrap="square" lIns="91425" tIns="91425" rIns="91425" bIns="91425" anchor="t" anchorCtr="0">
            <a:noAutofit/>
          </a:bodyPr>
          <a:lstStyle/>
          <a:p>
            <a:pPr marL="0" indent="0">
              <a:buNone/>
            </a:pPr>
            <a:r>
              <a:rPr lang="en" sz="1800" b="1">
                <a:solidFill>
                  <a:schemeClr val="bg2"/>
                </a:solidFill>
                <a:latin typeface="Times New Roman"/>
              </a:rPr>
              <a:t>   Convolutional Neural Networks </a:t>
            </a:r>
            <a:endParaRPr lang="en-US" b="1">
              <a:solidFill>
                <a:schemeClr val="bg2"/>
              </a:solidFill>
              <a:latin typeface="Times New Roman"/>
            </a:endParaRPr>
          </a:p>
          <a:p>
            <a:pPr marL="0" indent="0">
              <a:buNone/>
            </a:pPr>
            <a:endParaRPr lang="en" sz="1800" b="1">
              <a:latin typeface="Times New Roman"/>
            </a:endParaRPr>
          </a:p>
        </p:txBody>
      </p:sp>
      <p:sp>
        <p:nvSpPr>
          <p:cNvPr id="5" name="TextBox 4">
            <a:extLst>
              <a:ext uri="{FF2B5EF4-FFF2-40B4-BE49-F238E27FC236}">
                <a16:creationId xmlns:a16="http://schemas.microsoft.com/office/drawing/2014/main" id="{55E56E68-8050-8B0F-51F4-CEED6AA0A193}"/>
              </a:ext>
            </a:extLst>
          </p:cNvPr>
          <p:cNvSpPr txBox="1"/>
          <p:nvPr/>
        </p:nvSpPr>
        <p:spPr>
          <a:xfrm>
            <a:off x="1102095" y="2429992"/>
            <a:ext cx="333861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Recurrent neural network use feedback loop that help to process the sequence of data and pattern to give the prediction. It allows information to persist.</a:t>
            </a:r>
          </a:p>
          <a:p>
            <a:pPr algn="l"/>
            <a:endParaRPr lang="en-US">
              <a:latin typeface="Times New Roman"/>
            </a:endParaRPr>
          </a:p>
        </p:txBody>
      </p:sp>
      <p:sp>
        <p:nvSpPr>
          <p:cNvPr id="15" name="Google Shape;492;p45">
            <a:extLst>
              <a:ext uri="{FF2B5EF4-FFF2-40B4-BE49-F238E27FC236}">
                <a16:creationId xmlns:a16="http://schemas.microsoft.com/office/drawing/2014/main" id="{4A889416-97AC-B306-4E0A-D07AB4CC8398}"/>
              </a:ext>
            </a:extLst>
          </p:cNvPr>
          <p:cNvSpPr txBox="1">
            <a:spLocks/>
          </p:cNvSpPr>
          <p:nvPr/>
        </p:nvSpPr>
        <p:spPr>
          <a:xfrm>
            <a:off x="1081328" y="2053227"/>
            <a:ext cx="4260549" cy="37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000"/>
              <a:buFont typeface="Lora"/>
              <a:buNone/>
              <a:defRPr sz="2000" b="0" i="0" u="none" strike="noStrike" cap="none">
                <a:solidFill>
                  <a:schemeClr val="dk1"/>
                </a:solidFill>
                <a:latin typeface="Lora"/>
                <a:ea typeface="Lora"/>
                <a:cs typeface="Lora"/>
                <a:sym typeface="Lora"/>
              </a:defRPr>
            </a:lvl1pPr>
            <a:lvl2pPr marL="914400" marR="0" lvl="1"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2pPr>
            <a:lvl3pPr marL="1371600" marR="0" lvl="2"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3pPr>
            <a:lvl4pPr marL="1828800" marR="0" lvl="3"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4pPr>
            <a:lvl5pPr marL="2286000" marR="0" lvl="4"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5pPr>
            <a:lvl6pPr marL="2743200" marR="0" lvl="5"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6pPr>
            <a:lvl7pPr marL="3200400" marR="0" lvl="6"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7pPr>
            <a:lvl8pPr marL="3657600" marR="0" lvl="7"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8pPr>
            <a:lvl9pPr marL="4114800" marR="0" lvl="8"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9pPr>
          </a:lstStyle>
          <a:p>
            <a:r>
              <a:rPr lang="en" sz="1800" b="1">
                <a:solidFill>
                  <a:schemeClr val="bg2"/>
                </a:solidFill>
                <a:latin typeface="Times New Roman"/>
              </a:rPr>
              <a:t>Recurrent Neural Networks</a:t>
            </a:r>
            <a:endParaRPr lang="en-US" sz="1800" b="1">
              <a:solidFill>
                <a:schemeClr val="bg2"/>
              </a:solidFill>
              <a:latin typeface="Times New Roman"/>
            </a:endParaRPr>
          </a:p>
        </p:txBody>
      </p:sp>
      <p:cxnSp>
        <p:nvCxnSpPr>
          <p:cNvPr id="17" name="Straight Arrow Connector 16">
            <a:extLst>
              <a:ext uri="{FF2B5EF4-FFF2-40B4-BE49-F238E27FC236}">
                <a16:creationId xmlns:a16="http://schemas.microsoft.com/office/drawing/2014/main" id="{0EB64624-127F-ABD2-C799-2ECA4F107D44}"/>
              </a:ext>
            </a:extLst>
          </p:cNvPr>
          <p:cNvCxnSpPr>
            <a:cxnSpLocks/>
          </p:cNvCxnSpPr>
          <p:nvPr/>
        </p:nvCxnSpPr>
        <p:spPr>
          <a:xfrm>
            <a:off x="1102095" y="912547"/>
            <a:ext cx="3418302"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440761-1509-D817-EFDC-0CEB3ED05763}"/>
              </a:ext>
            </a:extLst>
          </p:cNvPr>
          <p:cNvCxnSpPr>
            <a:cxnSpLocks/>
          </p:cNvCxnSpPr>
          <p:nvPr/>
        </p:nvCxnSpPr>
        <p:spPr>
          <a:xfrm>
            <a:off x="1081531" y="2411604"/>
            <a:ext cx="3348412" cy="986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Google Shape;492;p45">
            <a:extLst>
              <a:ext uri="{FF2B5EF4-FFF2-40B4-BE49-F238E27FC236}">
                <a16:creationId xmlns:a16="http://schemas.microsoft.com/office/drawing/2014/main" id="{770A1DE6-2889-CF8D-1119-E60A567FFCD4}"/>
              </a:ext>
            </a:extLst>
          </p:cNvPr>
          <p:cNvSpPr txBox="1">
            <a:spLocks/>
          </p:cNvSpPr>
          <p:nvPr/>
        </p:nvSpPr>
        <p:spPr>
          <a:xfrm>
            <a:off x="1105546" y="3611190"/>
            <a:ext cx="4260549" cy="37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000"/>
              <a:buFont typeface="Lora"/>
              <a:buNone/>
              <a:defRPr sz="2000" b="0" i="0" u="none" strike="noStrike" cap="none">
                <a:solidFill>
                  <a:schemeClr val="dk1"/>
                </a:solidFill>
                <a:latin typeface="Lora"/>
                <a:ea typeface="Lora"/>
                <a:cs typeface="Lora"/>
                <a:sym typeface="Lora"/>
              </a:defRPr>
            </a:lvl1pPr>
            <a:lvl2pPr marL="914400" marR="0" lvl="1"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2pPr>
            <a:lvl3pPr marL="1371600" marR="0" lvl="2"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3pPr>
            <a:lvl4pPr marL="1828800" marR="0" lvl="3"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4pPr>
            <a:lvl5pPr marL="2286000" marR="0" lvl="4"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5pPr>
            <a:lvl6pPr marL="2743200" marR="0" lvl="5"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6pPr>
            <a:lvl7pPr marL="3200400" marR="0" lvl="6"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7pPr>
            <a:lvl8pPr marL="3657600" marR="0" lvl="7"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8pPr>
            <a:lvl9pPr marL="4114800" marR="0" lvl="8" indent="-317500" algn="ctr" rtl="0">
              <a:lnSpc>
                <a:spcPct val="100000"/>
              </a:lnSpc>
              <a:spcBef>
                <a:spcPts val="0"/>
              </a:spcBef>
              <a:spcAft>
                <a:spcPts val="0"/>
              </a:spcAft>
              <a:buClr>
                <a:schemeClr val="dk2"/>
              </a:buClr>
              <a:buSzPts val="2000"/>
              <a:buFont typeface="Lora"/>
              <a:buNone/>
              <a:defRPr sz="2000" b="0" i="0" u="none" strike="noStrike" cap="none">
                <a:solidFill>
                  <a:schemeClr val="dk2"/>
                </a:solidFill>
                <a:latin typeface="Lora"/>
                <a:ea typeface="Lora"/>
                <a:cs typeface="Lora"/>
                <a:sym typeface="Lora"/>
              </a:defRPr>
            </a:lvl9pPr>
          </a:lstStyle>
          <a:p>
            <a:r>
              <a:rPr lang="en" sz="1800" b="1">
                <a:solidFill>
                  <a:schemeClr val="bg2"/>
                </a:solidFill>
                <a:latin typeface="Times New Roman"/>
              </a:rPr>
              <a:t>Long-short term memory</a:t>
            </a:r>
          </a:p>
        </p:txBody>
      </p:sp>
      <p:cxnSp>
        <p:nvCxnSpPr>
          <p:cNvPr id="20" name="Straight Arrow Connector 19">
            <a:extLst>
              <a:ext uri="{FF2B5EF4-FFF2-40B4-BE49-F238E27FC236}">
                <a16:creationId xmlns:a16="http://schemas.microsoft.com/office/drawing/2014/main" id="{47B598A8-5C4E-5F7F-B68A-E3D625929B9A}"/>
              </a:ext>
            </a:extLst>
          </p:cNvPr>
          <p:cNvCxnSpPr>
            <a:cxnSpLocks/>
          </p:cNvCxnSpPr>
          <p:nvPr/>
        </p:nvCxnSpPr>
        <p:spPr>
          <a:xfrm>
            <a:off x="1131078" y="3975145"/>
            <a:ext cx="3348412" cy="986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987269C-9FE0-D87A-3336-4F5B8CE628D3}"/>
              </a:ext>
            </a:extLst>
          </p:cNvPr>
          <p:cNvSpPr txBox="1"/>
          <p:nvPr/>
        </p:nvSpPr>
        <p:spPr>
          <a:xfrm>
            <a:off x="1102095" y="3981110"/>
            <a:ext cx="322349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rPr>
              <a:t>Long Short-Term Memory networks – usually just called “LSTMs” – are a special kind of RNN, capable of learning long-term dependencies.</a:t>
            </a:r>
          </a:p>
        </p:txBody>
      </p:sp>
      <p:pic>
        <p:nvPicPr>
          <p:cNvPr id="22" name="Picture 22" descr="Diagram&#10;&#10;Description automatically generated">
            <a:extLst>
              <a:ext uri="{FF2B5EF4-FFF2-40B4-BE49-F238E27FC236}">
                <a16:creationId xmlns:a16="http://schemas.microsoft.com/office/drawing/2014/main" id="{67123D6F-F585-2C68-CD74-D62B34C9FA79}"/>
              </a:ext>
            </a:extLst>
          </p:cNvPr>
          <p:cNvPicPr>
            <a:picLocks noChangeAspect="1"/>
          </p:cNvPicPr>
          <p:nvPr/>
        </p:nvPicPr>
        <p:blipFill>
          <a:blip r:embed="rId3"/>
          <a:stretch>
            <a:fillRect/>
          </a:stretch>
        </p:blipFill>
        <p:spPr>
          <a:xfrm>
            <a:off x="5718698" y="627499"/>
            <a:ext cx="2352607" cy="1090189"/>
          </a:xfrm>
          <a:prstGeom prst="rect">
            <a:avLst/>
          </a:prstGeom>
          <a:ln>
            <a:solidFill>
              <a:schemeClr val="bg2"/>
            </a:solidFill>
          </a:ln>
        </p:spPr>
      </p:pic>
      <p:pic>
        <p:nvPicPr>
          <p:cNvPr id="23" name="Picture 23" descr="A picture containing text, clock&#10;&#10;Description automatically generated">
            <a:extLst>
              <a:ext uri="{FF2B5EF4-FFF2-40B4-BE49-F238E27FC236}">
                <a16:creationId xmlns:a16="http://schemas.microsoft.com/office/drawing/2014/main" id="{7D375E3B-8032-15C1-8C07-28C07CC7147D}"/>
              </a:ext>
            </a:extLst>
          </p:cNvPr>
          <p:cNvPicPr>
            <a:picLocks noChangeAspect="1"/>
          </p:cNvPicPr>
          <p:nvPr/>
        </p:nvPicPr>
        <p:blipFill>
          <a:blip r:embed="rId4"/>
          <a:stretch>
            <a:fillRect/>
          </a:stretch>
        </p:blipFill>
        <p:spPr>
          <a:xfrm>
            <a:off x="4764726" y="1855369"/>
            <a:ext cx="4260549" cy="1299243"/>
          </a:xfrm>
          <a:prstGeom prst="rect">
            <a:avLst/>
          </a:prstGeom>
          <a:ln>
            <a:solidFill>
              <a:schemeClr val="bg2"/>
            </a:solidFill>
          </a:ln>
        </p:spPr>
      </p:pic>
      <p:pic>
        <p:nvPicPr>
          <p:cNvPr id="25" name="Picture 25" descr="Diagram&#10;&#10;Description automatically generated">
            <a:extLst>
              <a:ext uri="{FF2B5EF4-FFF2-40B4-BE49-F238E27FC236}">
                <a16:creationId xmlns:a16="http://schemas.microsoft.com/office/drawing/2014/main" id="{DBA22809-3AB1-160C-5942-3B02FE101F90}"/>
              </a:ext>
            </a:extLst>
          </p:cNvPr>
          <p:cNvPicPr>
            <a:picLocks noChangeAspect="1"/>
          </p:cNvPicPr>
          <p:nvPr/>
        </p:nvPicPr>
        <p:blipFill>
          <a:blip r:embed="rId5"/>
          <a:stretch>
            <a:fillRect/>
          </a:stretch>
        </p:blipFill>
        <p:spPr>
          <a:xfrm>
            <a:off x="4828555" y="3286551"/>
            <a:ext cx="4132890" cy="1587522"/>
          </a:xfrm>
          <a:prstGeom prst="rect">
            <a:avLst/>
          </a:prstGeom>
          <a:ln>
            <a:solidFill>
              <a:schemeClr val="bg2"/>
            </a:solidFill>
          </a:ln>
        </p:spPr>
      </p:pic>
      <p:sp>
        <p:nvSpPr>
          <p:cNvPr id="2" name="TextBox 1">
            <a:extLst>
              <a:ext uri="{FF2B5EF4-FFF2-40B4-BE49-F238E27FC236}">
                <a16:creationId xmlns:a16="http://schemas.microsoft.com/office/drawing/2014/main" id="{CE446483-3A20-5583-D0AB-743ED431D7AF}"/>
              </a:ext>
            </a:extLst>
          </p:cNvPr>
          <p:cNvSpPr txBox="1"/>
          <p:nvPr/>
        </p:nvSpPr>
        <p:spPr>
          <a:xfrm>
            <a:off x="1072695" y="941737"/>
            <a:ext cx="369220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SG">
                <a:latin typeface="Times New Roman"/>
              </a:rPr>
              <a:t>CNN used to recognize a series of multiple objects without requiring explicit segmentation from of the object from their own surrounding environment (LeCun et al., 1999).</a:t>
            </a:r>
            <a:endParaRPr lang="en-US">
              <a:latin typeface="Times New Roman"/>
            </a:endParaRPr>
          </a:p>
          <a:p>
            <a:pPr algn="l"/>
            <a:endParaRPr lang="en-US">
              <a:latin typeface="Times New Roman"/>
            </a:endParaRPr>
          </a:p>
        </p:txBody>
      </p:sp>
      <p:pic>
        <p:nvPicPr>
          <p:cNvPr id="9" name="Picture 8">
            <a:extLst>
              <a:ext uri="{FF2B5EF4-FFF2-40B4-BE49-F238E27FC236}">
                <a16:creationId xmlns:a16="http://schemas.microsoft.com/office/drawing/2014/main" id="{DD428E9E-007D-C680-81CD-2682DE4B8F22}"/>
              </a:ext>
            </a:extLst>
          </p:cNvPr>
          <p:cNvPicPr>
            <a:picLocks noChangeAspect="1"/>
          </p:cNvPicPr>
          <p:nvPr/>
        </p:nvPicPr>
        <p:blipFill>
          <a:blip r:embed="rId6"/>
          <a:stretch>
            <a:fillRect/>
          </a:stretch>
        </p:blipFill>
        <p:spPr>
          <a:xfrm>
            <a:off x="179261" y="882415"/>
            <a:ext cx="580355" cy="580355"/>
          </a:xfrm>
          <a:prstGeom prst="rect">
            <a:avLst/>
          </a:prstGeom>
        </p:spPr>
      </p:pic>
      <p:pic>
        <p:nvPicPr>
          <p:cNvPr id="11" name="Picture 10">
            <a:extLst>
              <a:ext uri="{FF2B5EF4-FFF2-40B4-BE49-F238E27FC236}">
                <a16:creationId xmlns:a16="http://schemas.microsoft.com/office/drawing/2014/main" id="{7BAFF810-E2A9-3D69-3E5F-99BEA6AB4D76}"/>
              </a:ext>
            </a:extLst>
          </p:cNvPr>
          <p:cNvPicPr>
            <a:picLocks noChangeAspect="1"/>
          </p:cNvPicPr>
          <p:nvPr/>
        </p:nvPicPr>
        <p:blipFill>
          <a:blip r:embed="rId7"/>
          <a:stretch>
            <a:fillRect/>
          </a:stretch>
        </p:blipFill>
        <p:spPr>
          <a:xfrm>
            <a:off x="80413" y="2312374"/>
            <a:ext cx="769633" cy="769633"/>
          </a:xfrm>
          <a:prstGeom prst="rect">
            <a:avLst/>
          </a:prstGeom>
          <a:ln>
            <a:noFill/>
          </a:ln>
        </p:spPr>
      </p:pic>
      <p:pic>
        <p:nvPicPr>
          <p:cNvPr id="13" name="Picture 12">
            <a:extLst>
              <a:ext uri="{FF2B5EF4-FFF2-40B4-BE49-F238E27FC236}">
                <a16:creationId xmlns:a16="http://schemas.microsoft.com/office/drawing/2014/main" id="{1BC09A5A-BDC8-A74F-FA61-9A92B05F1F33}"/>
              </a:ext>
            </a:extLst>
          </p:cNvPr>
          <p:cNvPicPr>
            <a:picLocks noChangeAspect="1"/>
          </p:cNvPicPr>
          <p:nvPr/>
        </p:nvPicPr>
        <p:blipFill>
          <a:blip r:embed="rId8"/>
          <a:stretch>
            <a:fillRect/>
          </a:stretch>
        </p:blipFill>
        <p:spPr>
          <a:xfrm>
            <a:off x="153912" y="3917261"/>
            <a:ext cx="638401" cy="6384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95000"/>
          </a:schemeClr>
        </a:solidFill>
        <a:effectLst/>
      </p:bgPr>
    </p:bg>
    <p:spTree>
      <p:nvGrpSpPr>
        <p:cNvPr id="1" name="Shape 594"/>
        <p:cNvGrpSpPr/>
        <p:nvPr/>
      </p:nvGrpSpPr>
      <p:grpSpPr>
        <a:xfrm>
          <a:off x="0" y="0"/>
          <a:ext cx="0" cy="0"/>
          <a:chOff x="0" y="0"/>
          <a:chExt cx="0" cy="0"/>
        </a:xfrm>
      </p:grpSpPr>
      <p:sp>
        <p:nvSpPr>
          <p:cNvPr id="6" name="Google Shape;585;p50">
            <a:extLst>
              <a:ext uri="{FF2B5EF4-FFF2-40B4-BE49-F238E27FC236}">
                <a16:creationId xmlns:a16="http://schemas.microsoft.com/office/drawing/2014/main" id="{6C045F4E-2397-C671-AA52-D72DFB5988CA}"/>
              </a:ext>
            </a:extLst>
          </p:cNvPr>
          <p:cNvSpPr/>
          <p:nvPr/>
        </p:nvSpPr>
        <p:spPr>
          <a:xfrm>
            <a:off x="6012861" y="2397106"/>
            <a:ext cx="995850" cy="1005975"/>
          </a:xfrm>
          <a:prstGeom prst="rect">
            <a:avLst/>
          </a:prstGeom>
          <a:noFill/>
          <a:ln w="9525" cap="flat" cmpd="sng">
            <a:solidFill>
              <a:schemeClr val="tx1">
                <a:alpha val="99000"/>
              </a:schemeClr>
            </a:solidFill>
            <a:prstDash val="solid"/>
            <a:round/>
            <a:headEnd type="none" w="sm" len="sm"/>
            <a:tailEnd type="none" w="sm" len="sm"/>
          </a:ln>
        </p:spPr>
        <p:txBody>
          <a:bodyPr spcFirstLastPara="1" wrap="square" lIns="68569" tIns="68569" rIns="68569" bIns="68569" anchor="ctr" anchorCtr="0">
            <a:noAutofit/>
          </a:bodyPr>
          <a:lstStyle/>
          <a:p>
            <a:endParaRPr sz="1050"/>
          </a:p>
        </p:txBody>
      </p:sp>
      <p:pic>
        <p:nvPicPr>
          <p:cNvPr id="27" name="Google Shape;586;p50" descr="A picture containing shape&#10;&#10;Description automatically generated">
            <a:extLst>
              <a:ext uri="{FF2B5EF4-FFF2-40B4-BE49-F238E27FC236}">
                <a16:creationId xmlns:a16="http://schemas.microsoft.com/office/drawing/2014/main" id="{B7B0E5DA-F749-6104-A468-0BE24C0FC580}"/>
              </a:ext>
            </a:extLst>
          </p:cNvPr>
          <p:cNvPicPr preferRelativeResize="0"/>
          <p:nvPr/>
        </p:nvPicPr>
        <p:blipFill rotWithShape="1">
          <a:blip r:embed="rId3"/>
          <a:srcRect l="1124" r="1124"/>
          <a:stretch/>
        </p:blipFill>
        <p:spPr>
          <a:xfrm>
            <a:off x="6884416" y="1536807"/>
            <a:ext cx="1805508" cy="3232742"/>
          </a:xfrm>
          <a:prstGeom prst="rect">
            <a:avLst/>
          </a:prstGeom>
          <a:noFill/>
          <a:ln>
            <a:solidFill>
              <a:schemeClr val="bg2"/>
            </a:solidFill>
          </a:ln>
        </p:spPr>
      </p:pic>
      <p:sp>
        <p:nvSpPr>
          <p:cNvPr id="19" name="Google Shape;585;p50">
            <a:extLst>
              <a:ext uri="{FF2B5EF4-FFF2-40B4-BE49-F238E27FC236}">
                <a16:creationId xmlns:a16="http://schemas.microsoft.com/office/drawing/2014/main" id="{180F7046-E512-C391-7FB0-45B8B012411B}"/>
              </a:ext>
            </a:extLst>
          </p:cNvPr>
          <p:cNvSpPr/>
          <p:nvPr/>
        </p:nvSpPr>
        <p:spPr>
          <a:xfrm>
            <a:off x="2135289" y="2426127"/>
            <a:ext cx="995850" cy="100597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a:solidFill>
                <a:schemeClr val="bg2"/>
              </a:solidFill>
            </a:endParaRPr>
          </a:p>
        </p:txBody>
      </p:sp>
      <p:sp>
        <p:nvSpPr>
          <p:cNvPr id="9" name="Google Shape;585;p50">
            <a:extLst>
              <a:ext uri="{FF2B5EF4-FFF2-40B4-BE49-F238E27FC236}">
                <a16:creationId xmlns:a16="http://schemas.microsoft.com/office/drawing/2014/main" id="{40AFBE7F-3FB2-D88E-C7CF-E38CD0729B73}"/>
              </a:ext>
            </a:extLst>
          </p:cNvPr>
          <p:cNvSpPr/>
          <p:nvPr/>
        </p:nvSpPr>
        <p:spPr>
          <a:xfrm>
            <a:off x="4424414" y="2410828"/>
            <a:ext cx="995850" cy="100597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a:solidFill>
                <a:schemeClr val="bg2"/>
              </a:solidFill>
            </a:endParaRPr>
          </a:p>
        </p:txBody>
      </p:sp>
      <p:pic>
        <p:nvPicPr>
          <p:cNvPr id="10" name="Google Shape;586;p50" descr="A picture containing shape&#10;&#10;Description automatically generated">
            <a:extLst>
              <a:ext uri="{FF2B5EF4-FFF2-40B4-BE49-F238E27FC236}">
                <a16:creationId xmlns:a16="http://schemas.microsoft.com/office/drawing/2014/main" id="{9BD9D7B4-41A8-7381-3523-F60898A80DC6}"/>
              </a:ext>
            </a:extLst>
          </p:cNvPr>
          <p:cNvPicPr preferRelativeResize="0"/>
          <p:nvPr/>
        </p:nvPicPr>
        <p:blipFill rotWithShape="1">
          <a:blip r:embed="rId3"/>
          <a:srcRect l="1124" r="1124"/>
          <a:stretch/>
        </p:blipFill>
        <p:spPr>
          <a:xfrm>
            <a:off x="2723543" y="1536807"/>
            <a:ext cx="1761632" cy="3232742"/>
          </a:xfrm>
          <a:prstGeom prst="rect">
            <a:avLst/>
          </a:prstGeom>
          <a:noFill/>
          <a:ln>
            <a:solidFill>
              <a:schemeClr val="bg2"/>
            </a:solidFill>
          </a:ln>
        </p:spPr>
      </p:pic>
      <p:pic>
        <p:nvPicPr>
          <p:cNvPr id="12" name="Google Shape;588;p50">
            <a:extLst>
              <a:ext uri="{FF2B5EF4-FFF2-40B4-BE49-F238E27FC236}">
                <a16:creationId xmlns:a16="http://schemas.microsoft.com/office/drawing/2014/main" id="{8F9556F8-6B47-90ED-912C-EEFDB472130C}"/>
              </a:ext>
            </a:extLst>
          </p:cNvPr>
          <p:cNvPicPr preferRelativeResize="0"/>
          <p:nvPr/>
        </p:nvPicPr>
        <p:blipFill rotWithShape="1">
          <a:blip r:embed="rId4"/>
          <a:srcRect t="5776" b="5776"/>
          <a:stretch/>
        </p:blipFill>
        <p:spPr>
          <a:xfrm>
            <a:off x="4696283" y="1536807"/>
            <a:ext cx="1987764" cy="3232389"/>
          </a:xfrm>
          <a:prstGeom prst="rect">
            <a:avLst/>
          </a:prstGeom>
          <a:noFill/>
          <a:ln>
            <a:solidFill>
              <a:schemeClr val="bg2"/>
            </a:solidFill>
          </a:ln>
        </p:spPr>
      </p:pic>
      <p:sp>
        <p:nvSpPr>
          <p:cNvPr id="13" name="TextBox 12">
            <a:extLst>
              <a:ext uri="{FF2B5EF4-FFF2-40B4-BE49-F238E27FC236}">
                <a16:creationId xmlns:a16="http://schemas.microsoft.com/office/drawing/2014/main" id="{0A7D7783-8A37-50F1-5D53-211F4B300ED0}"/>
              </a:ext>
            </a:extLst>
          </p:cNvPr>
          <p:cNvSpPr txBox="1"/>
          <p:nvPr/>
        </p:nvSpPr>
        <p:spPr>
          <a:xfrm>
            <a:off x="4842424" y="1651027"/>
            <a:ext cx="1695482" cy="369332"/>
          </a:xfrm>
          <a:prstGeom prst="rect">
            <a:avLst/>
          </a:prstGeom>
          <a:noFill/>
          <a:ln>
            <a:solidFill>
              <a:schemeClr val="bg2"/>
            </a:solidFill>
          </a:ln>
        </p:spPr>
        <p:txBody>
          <a:bodyPr wrap="square" lIns="91440" tIns="45720" rIns="91440" bIns="45720" anchor="t">
            <a:spAutoFit/>
          </a:bodyPr>
          <a:lstStyle/>
          <a:p>
            <a:pPr algn="ctr"/>
            <a:r>
              <a:rPr lang="en" sz="1800">
                <a:solidFill>
                  <a:schemeClr val="bg2"/>
                </a:solidFill>
                <a:latin typeface="DM Serif Display"/>
              </a:rPr>
              <a:t>Predictions</a:t>
            </a:r>
            <a:endParaRPr lang="en-US"/>
          </a:p>
        </p:txBody>
      </p:sp>
      <p:sp>
        <p:nvSpPr>
          <p:cNvPr id="14" name="TextBox 13">
            <a:extLst>
              <a:ext uri="{FF2B5EF4-FFF2-40B4-BE49-F238E27FC236}">
                <a16:creationId xmlns:a16="http://schemas.microsoft.com/office/drawing/2014/main" id="{49C08962-4498-3CA6-8A0A-59FECB77F819}"/>
              </a:ext>
            </a:extLst>
          </p:cNvPr>
          <p:cNvSpPr txBox="1"/>
          <p:nvPr/>
        </p:nvSpPr>
        <p:spPr>
          <a:xfrm>
            <a:off x="4762552" y="2026665"/>
            <a:ext cx="1855226" cy="2708434"/>
          </a:xfrm>
          <a:prstGeom prst="rect">
            <a:avLst/>
          </a:prstGeom>
          <a:noFill/>
          <a:ln>
            <a:noFill/>
          </a:ln>
        </p:spPr>
        <p:txBody>
          <a:bodyPr wrap="square" lIns="91440" tIns="45720" rIns="91440" bIns="45720" rtlCol="0" anchor="t">
            <a:spAutoFit/>
          </a:bodyPr>
          <a:lstStyle/>
          <a:p>
            <a:pPr lvl="1" algn="ctr"/>
            <a:r>
              <a:rPr lang="en-SG" sz="1000">
                <a:solidFill>
                  <a:schemeClr val="bg1"/>
                </a:solidFill>
                <a:latin typeface="Lora"/>
                <a:cs typeface="Times New Roman"/>
              </a:rPr>
              <a:t> Long Short-Term Memory (LSTM) provides a memory for the contribution of previous time series which can further enhance the predictions for future values.</a:t>
            </a:r>
          </a:p>
          <a:p>
            <a:pPr lvl="1" algn="ctr"/>
            <a:endParaRPr lang="en-US" sz="1000">
              <a:solidFill>
                <a:schemeClr val="bg1"/>
              </a:solidFill>
            </a:endParaRPr>
          </a:p>
          <a:p>
            <a:pPr algn="ctr"/>
            <a:r>
              <a:rPr lang="en-US" sz="1000">
                <a:solidFill>
                  <a:schemeClr val="accent4"/>
                </a:solidFill>
                <a:latin typeface="Lora"/>
              </a:rPr>
              <a:t>  LSTM </a:t>
            </a:r>
            <a:r>
              <a:rPr lang="en-US" sz="1000" b="0" i="0" u="none" strike="noStrike">
                <a:solidFill>
                  <a:schemeClr val="accent4"/>
                </a:solidFill>
                <a:effectLst/>
                <a:latin typeface="Lora"/>
              </a:rPr>
              <a:t>has </a:t>
            </a:r>
            <a:r>
              <a:rPr lang="en-US" sz="1000">
                <a:solidFill>
                  <a:schemeClr val="accent4"/>
                </a:solidFill>
                <a:latin typeface="Lora"/>
              </a:rPr>
              <a:t>been proven </a:t>
            </a:r>
            <a:r>
              <a:rPr lang="en-US" sz="1000" b="0" i="0" u="none" strike="noStrike">
                <a:solidFill>
                  <a:schemeClr val="accent4"/>
                </a:solidFill>
                <a:effectLst/>
                <a:latin typeface="Lora"/>
              </a:rPr>
              <a:t>to</a:t>
            </a:r>
            <a:r>
              <a:rPr lang="en-US" sz="1000">
                <a:solidFill>
                  <a:schemeClr val="accent4"/>
                </a:solidFill>
                <a:latin typeface="Lora"/>
              </a:rPr>
              <a:t> produce more accurate  prediction result</a:t>
            </a:r>
            <a:endParaRPr lang="en-US" sz="1000">
              <a:solidFill>
                <a:schemeClr val="accent4"/>
              </a:solidFill>
            </a:endParaRPr>
          </a:p>
          <a:p>
            <a:pPr algn="ctr"/>
            <a:r>
              <a:rPr lang="en-US" sz="1000">
                <a:solidFill>
                  <a:schemeClr val="accent4"/>
                </a:solidFill>
                <a:latin typeface="Lora"/>
              </a:rPr>
              <a:t> than traditional statistical methods when it comes to modeling time series data. </a:t>
            </a:r>
            <a:r>
              <a:rPr lang="en-SG" sz="1000">
                <a:solidFill>
                  <a:schemeClr val="accent4"/>
                </a:solidFill>
                <a:latin typeface="Lora"/>
              </a:rPr>
              <a:t> (</a:t>
            </a:r>
            <a:r>
              <a:rPr lang="en-SG" sz="1000" err="1">
                <a:solidFill>
                  <a:schemeClr val="accent4"/>
                </a:solidFill>
                <a:latin typeface="Lora"/>
              </a:rPr>
              <a:t>Hochreiter</a:t>
            </a:r>
            <a:r>
              <a:rPr lang="en-SG" sz="1000">
                <a:solidFill>
                  <a:schemeClr val="accent4"/>
                </a:solidFill>
                <a:latin typeface="Lora"/>
              </a:rPr>
              <a:t> and </a:t>
            </a:r>
            <a:r>
              <a:rPr lang="en-SG" sz="1000" err="1">
                <a:solidFill>
                  <a:schemeClr val="accent4"/>
                </a:solidFill>
                <a:latin typeface="Lora"/>
              </a:rPr>
              <a:t>Schmidhuber</a:t>
            </a:r>
            <a:r>
              <a:rPr lang="en-SG" sz="1000">
                <a:solidFill>
                  <a:schemeClr val="accent4"/>
                </a:solidFill>
                <a:latin typeface="Lora"/>
              </a:rPr>
              <a:t> 1997). </a:t>
            </a:r>
            <a:endParaRPr lang="en-US" sz="1000">
              <a:solidFill>
                <a:schemeClr val="accent4"/>
              </a:solidFill>
              <a:latin typeface="Lora"/>
            </a:endParaRPr>
          </a:p>
          <a:p>
            <a:endParaRPr lang="en-US" sz="1000">
              <a:solidFill>
                <a:schemeClr val="accent4"/>
              </a:solidFill>
              <a:latin typeface="Lora"/>
            </a:endParaRPr>
          </a:p>
        </p:txBody>
      </p:sp>
      <p:sp>
        <p:nvSpPr>
          <p:cNvPr id="15" name="TextBox 14">
            <a:extLst>
              <a:ext uri="{FF2B5EF4-FFF2-40B4-BE49-F238E27FC236}">
                <a16:creationId xmlns:a16="http://schemas.microsoft.com/office/drawing/2014/main" id="{A85F91AD-E199-920F-D8C4-4CEB90178E22}"/>
              </a:ext>
            </a:extLst>
          </p:cNvPr>
          <p:cNvSpPr txBox="1"/>
          <p:nvPr/>
        </p:nvSpPr>
        <p:spPr>
          <a:xfrm>
            <a:off x="2862174" y="1657333"/>
            <a:ext cx="1495564" cy="369332"/>
          </a:xfrm>
          <a:prstGeom prst="rect">
            <a:avLst/>
          </a:prstGeom>
          <a:noFill/>
          <a:ln>
            <a:solidFill>
              <a:schemeClr val="bg2"/>
            </a:solidFill>
          </a:ln>
        </p:spPr>
        <p:txBody>
          <a:bodyPr wrap="square" lIns="91440" tIns="45720" rIns="91440" bIns="45720" anchor="t">
            <a:spAutoFit/>
          </a:bodyPr>
          <a:lstStyle/>
          <a:p>
            <a:pPr algn="ctr"/>
            <a:r>
              <a:rPr lang="en-US" sz="1800">
                <a:solidFill>
                  <a:schemeClr val="bg2"/>
                </a:solidFill>
                <a:latin typeface="DM Serif Display"/>
              </a:rPr>
              <a:t>Objective</a:t>
            </a:r>
          </a:p>
        </p:txBody>
      </p:sp>
      <p:sp>
        <p:nvSpPr>
          <p:cNvPr id="2" name="TextBox 1">
            <a:extLst>
              <a:ext uri="{FF2B5EF4-FFF2-40B4-BE49-F238E27FC236}">
                <a16:creationId xmlns:a16="http://schemas.microsoft.com/office/drawing/2014/main" id="{CA75E07D-D813-5406-6D71-4649EE5727A9}"/>
              </a:ext>
            </a:extLst>
          </p:cNvPr>
          <p:cNvSpPr txBox="1"/>
          <p:nvPr/>
        </p:nvSpPr>
        <p:spPr>
          <a:xfrm>
            <a:off x="7039387" y="1649280"/>
            <a:ext cx="1495564" cy="369332"/>
          </a:xfrm>
          <a:prstGeom prst="rect">
            <a:avLst/>
          </a:prstGeom>
          <a:noFill/>
          <a:ln>
            <a:solidFill>
              <a:schemeClr val="bg2"/>
            </a:solidFill>
          </a:ln>
        </p:spPr>
        <p:txBody>
          <a:bodyPr wrap="square" lIns="91440" tIns="45720" rIns="91440" bIns="45720" anchor="t">
            <a:spAutoFit/>
          </a:bodyPr>
          <a:lstStyle/>
          <a:p>
            <a:pPr algn="ctr"/>
            <a:r>
              <a:rPr lang="en-US" sz="1800">
                <a:solidFill>
                  <a:schemeClr val="bg2"/>
                </a:solidFill>
                <a:latin typeface="DM Serif Display"/>
              </a:rPr>
              <a:t>Gates</a:t>
            </a:r>
          </a:p>
        </p:txBody>
      </p:sp>
      <p:sp>
        <p:nvSpPr>
          <p:cNvPr id="3" name="TextBox 2">
            <a:extLst>
              <a:ext uri="{FF2B5EF4-FFF2-40B4-BE49-F238E27FC236}">
                <a16:creationId xmlns:a16="http://schemas.microsoft.com/office/drawing/2014/main" id="{D5C11383-C435-268A-EB04-AFB0341DBFFA}"/>
              </a:ext>
            </a:extLst>
          </p:cNvPr>
          <p:cNvSpPr txBox="1"/>
          <p:nvPr/>
        </p:nvSpPr>
        <p:spPr>
          <a:xfrm>
            <a:off x="6790367" y="2026665"/>
            <a:ext cx="1993605" cy="2862322"/>
          </a:xfrm>
          <a:prstGeom prst="rect">
            <a:avLst/>
          </a:prstGeom>
          <a:noFill/>
        </p:spPr>
        <p:txBody>
          <a:bodyPr wrap="square" lIns="91440" tIns="45720" rIns="91440" bIns="45720" anchor="t">
            <a:spAutoFit/>
          </a:bodyPr>
          <a:lstStyle/>
          <a:p>
            <a:pPr algn="ctr"/>
            <a:r>
              <a:rPr lang="en-SG" sz="1000">
                <a:latin typeface="Lora"/>
              </a:rPr>
              <a:t> The forget gate, based on certain conditions, decides which information to eliminate from the block </a:t>
            </a:r>
          </a:p>
          <a:p>
            <a:pPr algn="ctr"/>
            <a:endParaRPr lang="en-SG" sz="1000">
              <a:latin typeface="Lora"/>
            </a:endParaRPr>
          </a:p>
          <a:p>
            <a:pPr algn="ctr"/>
            <a:r>
              <a:rPr lang="en-SG" sz="1000">
                <a:latin typeface="Lora"/>
              </a:rPr>
              <a:t> The input gate which conditionally selects what information from input to update the memory state .</a:t>
            </a:r>
          </a:p>
          <a:p>
            <a:pPr algn="ctr"/>
            <a:endParaRPr lang="en-US" sz="1000">
              <a:latin typeface="Lora"/>
            </a:endParaRPr>
          </a:p>
          <a:p>
            <a:pPr algn="ctr"/>
            <a:r>
              <a:rPr lang="en-SG" sz="1000">
                <a:latin typeface="Lora"/>
              </a:rPr>
              <a:t> Finally, the output gate that conditionally decides the output base on the memories and input information of the block (</a:t>
            </a:r>
            <a:r>
              <a:rPr lang="en-SG" sz="1000" err="1">
                <a:latin typeface="Lora"/>
              </a:rPr>
              <a:t>Hochreiter</a:t>
            </a:r>
            <a:r>
              <a:rPr lang="en-SG" sz="1000">
                <a:latin typeface="Lora"/>
              </a:rPr>
              <a:t> and </a:t>
            </a:r>
            <a:r>
              <a:rPr lang="en-SG" sz="1000" err="1">
                <a:latin typeface="Lora"/>
              </a:rPr>
              <a:t>Schmidhuber</a:t>
            </a:r>
            <a:r>
              <a:rPr lang="en-SG" sz="1000">
                <a:latin typeface="Lora"/>
              </a:rPr>
              <a:t> 1997). </a:t>
            </a:r>
            <a:endParaRPr lang="en-US" sz="1000">
              <a:latin typeface="Lora"/>
            </a:endParaRPr>
          </a:p>
          <a:p>
            <a:pPr marL="171450" indent="-171450">
              <a:buChar char="•"/>
            </a:pPr>
            <a:endParaRPr lang="en-SG" sz="1000">
              <a:latin typeface="Lora"/>
            </a:endParaRPr>
          </a:p>
          <a:p>
            <a:pPr marL="171450" indent="-171450">
              <a:buChar char="•"/>
            </a:pPr>
            <a:endParaRPr lang="en-US" sz="1000">
              <a:latin typeface="Lora"/>
            </a:endParaRPr>
          </a:p>
        </p:txBody>
      </p:sp>
      <p:pic>
        <p:nvPicPr>
          <p:cNvPr id="4" name="Picture 4" descr="A picture containing jellyfish&#10;&#10;Description automatically generated">
            <a:extLst>
              <a:ext uri="{FF2B5EF4-FFF2-40B4-BE49-F238E27FC236}">
                <a16:creationId xmlns:a16="http://schemas.microsoft.com/office/drawing/2014/main" id="{B3391B08-4050-2271-F914-20B58FFC025E}"/>
              </a:ext>
            </a:extLst>
          </p:cNvPr>
          <p:cNvPicPr>
            <a:picLocks noChangeAspect="1"/>
          </p:cNvPicPr>
          <p:nvPr/>
        </p:nvPicPr>
        <p:blipFill rotWithShape="1">
          <a:blip r:embed="rId5"/>
          <a:srcRect l="8657" r="2890"/>
          <a:stretch/>
        </p:blipFill>
        <p:spPr>
          <a:xfrm>
            <a:off x="0" y="-28125"/>
            <a:ext cx="2594550" cy="5255823"/>
          </a:xfrm>
          <a:prstGeom prst="rect">
            <a:avLst/>
          </a:prstGeom>
        </p:spPr>
      </p:pic>
      <p:sp>
        <p:nvSpPr>
          <p:cNvPr id="5" name="TextBox 4">
            <a:extLst>
              <a:ext uri="{FF2B5EF4-FFF2-40B4-BE49-F238E27FC236}">
                <a16:creationId xmlns:a16="http://schemas.microsoft.com/office/drawing/2014/main" id="{AFB05087-5267-0140-3557-8BE8E7AFD2F8}"/>
              </a:ext>
            </a:extLst>
          </p:cNvPr>
          <p:cNvSpPr txBox="1"/>
          <p:nvPr/>
        </p:nvSpPr>
        <p:spPr>
          <a:xfrm>
            <a:off x="2777986" y="2080425"/>
            <a:ext cx="1649341"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Lora"/>
              </a:rPr>
              <a:t>The essential objective for LSTM neural networks is to model long term dependencies for time series problems</a:t>
            </a:r>
          </a:p>
          <a:p>
            <a:pPr algn="ctr"/>
            <a:endParaRPr lang="en-US" sz="1000"/>
          </a:p>
          <a:p>
            <a:pPr algn="ctr"/>
            <a:r>
              <a:rPr lang="en-US" sz="1000">
                <a:latin typeface="Lora"/>
              </a:rPr>
              <a:t> LSTM is a RNN network that is trained using back diffusion through time and overcoming the issue of vanishing gradient (Graves et al., 2013).</a:t>
            </a:r>
            <a:endParaRPr lang="en-US" sz="1000"/>
          </a:p>
        </p:txBody>
      </p:sp>
      <p:pic>
        <p:nvPicPr>
          <p:cNvPr id="29" name="Picture 28">
            <a:extLst>
              <a:ext uri="{FF2B5EF4-FFF2-40B4-BE49-F238E27FC236}">
                <a16:creationId xmlns:a16="http://schemas.microsoft.com/office/drawing/2014/main" id="{40EF9BBE-E727-1263-5D7E-B7B609670DCD}"/>
              </a:ext>
            </a:extLst>
          </p:cNvPr>
          <p:cNvPicPr>
            <a:picLocks noChangeAspect="1"/>
          </p:cNvPicPr>
          <p:nvPr/>
        </p:nvPicPr>
        <p:blipFill>
          <a:blip r:embed="rId6"/>
          <a:stretch>
            <a:fillRect/>
          </a:stretch>
        </p:blipFill>
        <p:spPr>
          <a:xfrm>
            <a:off x="3262631" y="721742"/>
            <a:ext cx="694650" cy="694650"/>
          </a:xfrm>
          <a:prstGeom prst="rect">
            <a:avLst/>
          </a:prstGeom>
        </p:spPr>
      </p:pic>
      <p:pic>
        <p:nvPicPr>
          <p:cNvPr id="31" name="Picture 30">
            <a:extLst>
              <a:ext uri="{FF2B5EF4-FFF2-40B4-BE49-F238E27FC236}">
                <a16:creationId xmlns:a16="http://schemas.microsoft.com/office/drawing/2014/main" id="{628E6DA2-66AE-7EF7-6B31-541F0DA4279E}"/>
              </a:ext>
            </a:extLst>
          </p:cNvPr>
          <p:cNvPicPr>
            <a:picLocks noChangeAspect="1"/>
          </p:cNvPicPr>
          <p:nvPr/>
        </p:nvPicPr>
        <p:blipFill>
          <a:blip r:embed="rId7"/>
          <a:stretch>
            <a:fillRect/>
          </a:stretch>
        </p:blipFill>
        <p:spPr>
          <a:xfrm>
            <a:off x="5307541" y="686443"/>
            <a:ext cx="765248" cy="765248"/>
          </a:xfrm>
          <a:prstGeom prst="rect">
            <a:avLst/>
          </a:prstGeom>
        </p:spPr>
      </p:pic>
      <p:pic>
        <p:nvPicPr>
          <p:cNvPr id="33" name="Picture 32">
            <a:extLst>
              <a:ext uri="{FF2B5EF4-FFF2-40B4-BE49-F238E27FC236}">
                <a16:creationId xmlns:a16="http://schemas.microsoft.com/office/drawing/2014/main" id="{92FBC7F4-2C38-7F3E-5C31-E08B40CCF87B}"/>
              </a:ext>
            </a:extLst>
          </p:cNvPr>
          <p:cNvPicPr>
            <a:picLocks noChangeAspect="1"/>
          </p:cNvPicPr>
          <p:nvPr/>
        </p:nvPicPr>
        <p:blipFill>
          <a:blip r:embed="rId8"/>
          <a:stretch>
            <a:fillRect/>
          </a:stretch>
        </p:blipFill>
        <p:spPr>
          <a:xfrm>
            <a:off x="7380769" y="713639"/>
            <a:ext cx="812800" cy="812800"/>
          </a:xfrm>
          <a:prstGeom prst="rect">
            <a:avLst/>
          </a:prstGeom>
        </p:spPr>
      </p:pic>
      <p:sp>
        <p:nvSpPr>
          <p:cNvPr id="34" name="Google Shape;496;p45">
            <a:extLst>
              <a:ext uri="{FF2B5EF4-FFF2-40B4-BE49-F238E27FC236}">
                <a16:creationId xmlns:a16="http://schemas.microsoft.com/office/drawing/2014/main" id="{D961BF83-BD10-C180-F5EF-96C43AD2F1F5}"/>
              </a:ext>
            </a:extLst>
          </p:cNvPr>
          <p:cNvSpPr txBox="1">
            <a:spLocks noGrp="1"/>
          </p:cNvSpPr>
          <p:nvPr>
            <p:ph type="title"/>
          </p:nvPr>
        </p:nvSpPr>
        <p:spPr>
          <a:xfrm>
            <a:off x="3760224" y="19876"/>
            <a:ext cx="7717500" cy="478200"/>
          </a:xfrm>
          <a:prstGeom prst="rect">
            <a:avLst/>
          </a:prstGeom>
        </p:spPr>
        <p:txBody>
          <a:bodyPr spcFirstLastPara="1" wrap="square" lIns="91425" tIns="91425" rIns="91425" bIns="91425" anchor="ctr" anchorCtr="0">
            <a:noAutofit/>
          </a:bodyPr>
          <a:lstStyle/>
          <a:p>
            <a:r>
              <a:rPr lang="en"/>
              <a:t>Methodology –  LSTM</a:t>
            </a:r>
          </a:p>
        </p:txBody>
      </p:sp>
    </p:spTree>
    <p:extLst>
      <p:ext uri="{BB962C8B-B14F-4D97-AF65-F5344CB8AC3E}">
        <p14:creationId xmlns:p14="http://schemas.microsoft.com/office/powerpoint/2010/main" val="3636549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2" name="Title 1">
            <a:extLst>
              <a:ext uri="{FF2B5EF4-FFF2-40B4-BE49-F238E27FC236}">
                <a16:creationId xmlns:a16="http://schemas.microsoft.com/office/drawing/2014/main" id="{25A4E849-DD0E-3659-09A4-4CFABAAD302C}"/>
              </a:ext>
            </a:extLst>
          </p:cNvPr>
          <p:cNvSpPr txBox="1">
            <a:spLocks/>
          </p:cNvSpPr>
          <p:nvPr/>
        </p:nvSpPr>
        <p:spPr>
          <a:xfrm>
            <a:off x="554965" y="1106696"/>
            <a:ext cx="3766228"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JP"/>
              <a:t>Methodology – LSTM</a:t>
            </a:r>
            <a:r>
              <a:rPr lang="en-SG"/>
              <a:t>-CNN</a:t>
            </a:r>
            <a:endParaRPr lang="en-JP"/>
          </a:p>
        </p:txBody>
      </p:sp>
      <p:sp>
        <p:nvSpPr>
          <p:cNvPr id="20" name="TextBox 19">
            <a:extLst>
              <a:ext uri="{FF2B5EF4-FFF2-40B4-BE49-F238E27FC236}">
                <a16:creationId xmlns:a16="http://schemas.microsoft.com/office/drawing/2014/main" id="{D7BA5019-0E34-165C-9C2F-6AB4FFC4C3FE}"/>
              </a:ext>
            </a:extLst>
          </p:cNvPr>
          <p:cNvSpPr txBox="1"/>
          <p:nvPr/>
        </p:nvSpPr>
        <p:spPr>
          <a:xfrm>
            <a:off x="429182" y="1896616"/>
            <a:ext cx="7142050" cy="2031325"/>
          </a:xfrm>
          <a:prstGeom prst="rect">
            <a:avLst/>
          </a:prstGeom>
          <a:noFill/>
          <a:ln>
            <a:solidFill>
              <a:schemeClr val="bg2"/>
            </a:solidFill>
          </a:ln>
        </p:spPr>
        <p:txBody>
          <a:bodyPr wrap="square">
            <a:spAutoFit/>
          </a:bodyPr>
          <a:lstStyle/>
          <a:p>
            <a:pPr marL="285750" indent="-285750">
              <a:buChar char="•"/>
            </a:pPr>
            <a:r>
              <a:rPr lang="en-SG">
                <a:latin typeface="Times New Roman"/>
                <a:cs typeface="Times New Roman"/>
              </a:rPr>
              <a:t> Convolutional Neural Networks (CNN) has shown to well suited for this task and will be one of the methods to be incorporated in our research.</a:t>
            </a:r>
            <a:endParaRPr lang="en-US">
              <a:latin typeface="Times New Roman"/>
              <a:cs typeface="Times New Roman"/>
            </a:endParaRPr>
          </a:p>
          <a:p>
            <a:pPr marL="285750" indent="-285750">
              <a:buChar char="•"/>
            </a:pPr>
            <a:endParaRPr lang="en-SG">
              <a:latin typeface="Times New Roman"/>
            </a:endParaRPr>
          </a:p>
          <a:p>
            <a:pPr marL="285750" indent="-285750">
              <a:buChar char="•"/>
            </a:pPr>
            <a:r>
              <a:rPr lang="en-SG">
                <a:latin typeface="Times New Roman"/>
              </a:rPr>
              <a:t>The </a:t>
            </a:r>
            <a:r>
              <a:rPr lang="en-SG" b="1">
                <a:latin typeface="Times New Roman"/>
              </a:rPr>
              <a:t>convolutional layers</a:t>
            </a:r>
            <a:r>
              <a:rPr lang="en-SG">
                <a:latin typeface="Times New Roman"/>
              </a:rPr>
              <a:t> for extracting useful information and learning the internal representation of time-series data wit</a:t>
            </a:r>
            <a:r>
              <a:rPr lang="en-SG" b="1">
                <a:latin typeface="Times New Roman"/>
              </a:rPr>
              <a:t>h LSTM layers</a:t>
            </a:r>
            <a:r>
              <a:rPr lang="en-SG">
                <a:latin typeface="Times New Roman"/>
              </a:rPr>
              <a:t> for identify short-term and long-term dependencies.</a:t>
            </a:r>
          </a:p>
          <a:p>
            <a:pPr marL="285750" indent="-285750">
              <a:buChar char="•"/>
            </a:pPr>
            <a:endParaRPr lang="en-SG">
              <a:latin typeface="Times New Roman"/>
            </a:endParaRPr>
          </a:p>
          <a:p>
            <a:pPr marL="285750" indent="-285750">
              <a:buChar char="•"/>
            </a:pPr>
            <a:r>
              <a:rPr lang="en-SG">
                <a:latin typeface="Times New Roman"/>
                <a:cs typeface="Times New Roman"/>
              </a:rPr>
              <a:t> Utilization </a:t>
            </a:r>
            <a:r>
              <a:rPr lang="en-US">
                <a:latin typeface="Times New Roman"/>
              </a:rPr>
              <a:t>of  LSTM layers along with additional convolutional layers could provide a significant boost in predicting performance. </a:t>
            </a:r>
            <a:endParaRPr lang="en-JP"/>
          </a:p>
        </p:txBody>
      </p:sp>
    </p:spTree>
    <p:extLst>
      <p:ext uri="{BB962C8B-B14F-4D97-AF65-F5344CB8AC3E}">
        <p14:creationId xmlns:p14="http://schemas.microsoft.com/office/powerpoint/2010/main" val="317916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3" name="TextBox 22">
            <a:extLst>
              <a:ext uri="{FF2B5EF4-FFF2-40B4-BE49-F238E27FC236}">
                <a16:creationId xmlns:a16="http://schemas.microsoft.com/office/drawing/2014/main" id="{6ED60B85-DBE7-5B5C-CED8-89A2FAA55D5A}"/>
              </a:ext>
            </a:extLst>
          </p:cNvPr>
          <p:cNvSpPr txBox="1"/>
          <p:nvPr/>
        </p:nvSpPr>
        <p:spPr>
          <a:xfrm>
            <a:off x="649618" y="32892"/>
            <a:ext cx="6816951"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Lora"/>
              </a:rPr>
              <a:t>Methodology LSTM- CNN</a:t>
            </a:r>
          </a:p>
          <a:p>
            <a:pPr algn="l"/>
            <a:endParaRPr lang="en-US" sz="2800" b="1">
              <a:latin typeface="Lora"/>
            </a:endParaRPr>
          </a:p>
        </p:txBody>
      </p:sp>
      <p:sp>
        <p:nvSpPr>
          <p:cNvPr id="2" name="TextBox 1">
            <a:extLst>
              <a:ext uri="{FF2B5EF4-FFF2-40B4-BE49-F238E27FC236}">
                <a16:creationId xmlns:a16="http://schemas.microsoft.com/office/drawing/2014/main" id="{957B3D00-70C7-46D2-D6AA-5377B0E04042}"/>
              </a:ext>
            </a:extLst>
          </p:cNvPr>
          <p:cNvSpPr txBox="1"/>
          <p:nvPr/>
        </p:nvSpPr>
        <p:spPr>
          <a:xfrm>
            <a:off x="65784" y="863417"/>
            <a:ext cx="34784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Lora"/>
              </a:rPr>
              <a:t>Model Config</a:t>
            </a:r>
            <a:endParaRPr lang="en-US">
              <a:latin typeface="Lora"/>
            </a:endParaRPr>
          </a:p>
          <a:p>
            <a:endParaRPr lang="en-US">
              <a:latin typeface="Lora"/>
            </a:endParaRPr>
          </a:p>
        </p:txBody>
      </p:sp>
      <p:cxnSp>
        <p:nvCxnSpPr>
          <p:cNvPr id="3" name="Straight Arrow Connector 2">
            <a:extLst>
              <a:ext uri="{FF2B5EF4-FFF2-40B4-BE49-F238E27FC236}">
                <a16:creationId xmlns:a16="http://schemas.microsoft.com/office/drawing/2014/main" id="{8D42F08F-6FD3-840F-4EE1-9E7512FB254D}"/>
              </a:ext>
            </a:extLst>
          </p:cNvPr>
          <p:cNvCxnSpPr/>
          <p:nvPr/>
        </p:nvCxnSpPr>
        <p:spPr>
          <a:xfrm flipV="1">
            <a:off x="137940" y="1116069"/>
            <a:ext cx="1391333" cy="6579"/>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38755C0-1BD8-691B-EB38-95423AF077A5}"/>
              </a:ext>
            </a:extLst>
          </p:cNvPr>
          <p:cNvSpPr txBox="1"/>
          <p:nvPr/>
        </p:nvSpPr>
        <p:spPr>
          <a:xfrm>
            <a:off x="65784" y="1019655"/>
            <a:ext cx="9119397"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a:latin typeface="Courier New"/>
            </a:endParaRPr>
          </a:p>
          <a:p>
            <a:endParaRPr lang="en-US" sz="1000">
              <a:latin typeface="Courier New"/>
            </a:endParaRPr>
          </a:p>
          <a:p>
            <a:r>
              <a:rPr lang="en-US" sz="1000">
                <a:latin typeface="Courier New"/>
              </a:rPr>
              <a:t>def LSTM_CNN():</a:t>
            </a:r>
            <a:endParaRPr lang="en-US">
              <a:latin typeface="Courier New"/>
            </a:endParaRPr>
          </a:p>
          <a:p>
            <a:r>
              <a:rPr lang="en-US" sz="1000">
                <a:latin typeface="Courier New"/>
              </a:rPr>
              <a:t>        model = Sequential()</a:t>
            </a:r>
          </a:p>
          <a:p>
            <a:r>
              <a:rPr lang="en-US" sz="1000">
                <a:latin typeface="Courier New"/>
              </a:rPr>
              <a:t>        </a:t>
            </a:r>
            <a:r>
              <a:rPr lang="en-US" sz="1000" err="1">
                <a:latin typeface="Courier New"/>
              </a:rPr>
              <a:t>model.add</a:t>
            </a:r>
            <a:r>
              <a:rPr lang="en-US" sz="1000">
                <a:latin typeface="Courier New"/>
              </a:rPr>
              <a:t>(LSTM(units=</a:t>
            </a:r>
            <a:r>
              <a:rPr lang="en-US" sz="1000" err="1">
                <a:latin typeface="Courier New"/>
              </a:rPr>
              <a:t>u,return_sequences</a:t>
            </a:r>
            <a:r>
              <a:rPr lang="en-US" sz="1000">
                <a:latin typeface="Courier New"/>
              </a:rPr>
              <a:t>=True, </a:t>
            </a:r>
            <a:r>
              <a:rPr lang="en-US" sz="1000" err="1">
                <a:latin typeface="Courier New"/>
              </a:rPr>
              <a:t>input_shape</a:t>
            </a:r>
            <a:r>
              <a:rPr lang="en-US" sz="1000">
                <a:latin typeface="Courier New"/>
              </a:rPr>
              <a:t> = (</a:t>
            </a:r>
            <a:r>
              <a:rPr lang="en-US" sz="1000" err="1">
                <a:latin typeface="Courier New"/>
              </a:rPr>
              <a:t>X_train.shape</a:t>
            </a:r>
            <a:r>
              <a:rPr lang="en-US" sz="1000">
                <a:latin typeface="Courier New"/>
              </a:rPr>
              <a:t>[1], 1)))</a:t>
            </a:r>
          </a:p>
          <a:p>
            <a:r>
              <a:rPr lang="en-US" sz="1000">
                <a:latin typeface="Courier New"/>
              </a:rPr>
              <a:t>        </a:t>
            </a:r>
            <a:r>
              <a:rPr lang="en-US" sz="1000" err="1">
                <a:latin typeface="Courier New"/>
              </a:rPr>
              <a:t>model.add</a:t>
            </a:r>
            <a:r>
              <a:rPr lang="en-US" sz="1000">
                <a:latin typeface="Courier New"/>
              </a:rPr>
              <a:t>(Dropout(0.2))</a:t>
            </a:r>
          </a:p>
          <a:p>
            <a:r>
              <a:rPr lang="en-US" sz="1000">
                <a:latin typeface="Courier New"/>
              </a:rPr>
              <a:t>        </a:t>
            </a:r>
            <a:r>
              <a:rPr lang="en-US" sz="1000" err="1">
                <a:latin typeface="Courier New"/>
              </a:rPr>
              <a:t>model.add</a:t>
            </a:r>
            <a:r>
              <a:rPr lang="en-US" sz="1000">
                <a:latin typeface="Courier New"/>
              </a:rPr>
              <a:t>(LSTM(units=</a:t>
            </a:r>
            <a:r>
              <a:rPr lang="en-US" sz="1000" err="1">
                <a:latin typeface="Courier New"/>
              </a:rPr>
              <a:t>u,return_sequences</a:t>
            </a:r>
            <a:r>
              <a:rPr lang="en-US" sz="1000">
                <a:latin typeface="Courier New"/>
              </a:rPr>
              <a:t>=True))</a:t>
            </a:r>
          </a:p>
          <a:p>
            <a:r>
              <a:rPr lang="en-US" sz="1000">
                <a:latin typeface="Courier New"/>
              </a:rPr>
              <a:t>        </a:t>
            </a:r>
            <a:r>
              <a:rPr lang="en-US" sz="1000" err="1">
                <a:latin typeface="Courier New"/>
              </a:rPr>
              <a:t>model.add</a:t>
            </a:r>
            <a:r>
              <a:rPr lang="en-US" sz="1000">
                <a:latin typeface="Courier New"/>
              </a:rPr>
              <a:t>(Dropout(0.2))</a:t>
            </a:r>
          </a:p>
          <a:p>
            <a:r>
              <a:rPr lang="en-US" sz="1000">
                <a:latin typeface="Courier New"/>
              </a:rPr>
              <a:t>        </a:t>
            </a:r>
            <a:r>
              <a:rPr lang="en-US" sz="1000" err="1">
                <a:latin typeface="Courier New"/>
              </a:rPr>
              <a:t>model.add</a:t>
            </a:r>
            <a:r>
              <a:rPr lang="en-US" sz="1000">
                <a:latin typeface="Courier New"/>
              </a:rPr>
              <a:t>(LSTM(units=</a:t>
            </a:r>
            <a:r>
              <a:rPr lang="en-US" sz="1000" err="1">
                <a:latin typeface="Courier New"/>
              </a:rPr>
              <a:t>u,return_sequences</a:t>
            </a:r>
            <a:r>
              <a:rPr lang="en-US" sz="1000">
                <a:latin typeface="Courier New"/>
              </a:rPr>
              <a:t>=True))</a:t>
            </a:r>
          </a:p>
          <a:p>
            <a:r>
              <a:rPr lang="en-US" sz="1000">
                <a:latin typeface="Courier New"/>
              </a:rPr>
              <a:t>        </a:t>
            </a:r>
            <a:r>
              <a:rPr lang="en-US" sz="1000" err="1">
                <a:latin typeface="Courier New"/>
              </a:rPr>
              <a:t>model.add</a:t>
            </a:r>
            <a:r>
              <a:rPr lang="en-US" sz="1000">
                <a:latin typeface="Courier New"/>
              </a:rPr>
              <a:t>(Dropout(0.2))</a:t>
            </a:r>
          </a:p>
          <a:p>
            <a:r>
              <a:rPr lang="en-US" sz="1000">
                <a:latin typeface="Courier New"/>
              </a:rPr>
              <a:t>        </a:t>
            </a:r>
            <a:r>
              <a:rPr lang="en-US" sz="1000" err="1">
                <a:latin typeface="Courier New"/>
              </a:rPr>
              <a:t>model.add</a:t>
            </a:r>
            <a:r>
              <a:rPr lang="en-US" sz="1000">
                <a:latin typeface="Courier New"/>
              </a:rPr>
              <a:t>(Conv1D(filters = 10, </a:t>
            </a:r>
            <a:r>
              <a:rPr lang="en-US" sz="1000" err="1">
                <a:latin typeface="Courier New"/>
              </a:rPr>
              <a:t>kernel_size</a:t>
            </a:r>
            <a:r>
              <a:rPr lang="en-US" sz="1000">
                <a:latin typeface="Courier New"/>
              </a:rPr>
              <a:t> = 5, padding = 'same', </a:t>
            </a:r>
            <a:r>
              <a:rPr lang="en-US" sz="1000" err="1">
                <a:latin typeface="Courier New"/>
              </a:rPr>
              <a:t>input_shape</a:t>
            </a:r>
            <a:r>
              <a:rPr lang="en-US" sz="1000">
                <a:latin typeface="Courier New"/>
              </a:rPr>
              <a:t> = (</a:t>
            </a:r>
            <a:r>
              <a:rPr lang="en-US" sz="1000" err="1">
                <a:latin typeface="Courier New"/>
              </a:rPr>
              <a:t>X_train.shape</a:t>
            </a:r>
            <a:r>
              <a:rPr lang="en-US" sz="1000">
                <a:latin typeface="Courier New"/>
              </a:rPr>
              <a:t>[1], 1)))</a:t>
            </a:r>
          </a:p>
          <a:p>
            <a:r>
              <a:rPr lang="en-US" sz="1000">
                <a:latin typeface="Courier New"/>
              </a:rPr>
              <a:t>        </a:t>
            </a:r>
            <a:r>
              <a:rPr lang="en-US" sz="1000" err="1">
                <a:latin typeface="Courier New"/>
              </a:rPr>
              <a:t>model.add</a:t>
            </a:r>
            <a:r>
              <a:rPr lang="en-US" sz="1000">
                <a:latin typeface="Courier New"/>
              </a:rPr>
              <a:t>(LSTM(units=u))</a:t>
            </a:r>
          </a:p>
          <a:p>
            <a:r>
              <a:rPr lang="en-US" sz="1000">
                <a:latin typeface="Courier New"/>
              </a:rPr>
              <a:t>        </a:t>
            </a:r>
            <a:r>
              <a:rPr lang="en-US" sz="1000" err="1">
                <a:latin typeface="Courier New"/>
              </a:rPr>
              <a:t>model.add</a:t>
            </a:r>
            <a:r>
              <a:rPr lang="en-US" sz="1000">
                <a:latin typeface="Courier New"/>
              </a:rPr>
              <a:t>(Dropout(0.2))</a:t>
            </a:r>
          </a:p>
          <a:p>
            <a:r>
              <a:rPr lang="en-US" sz="1000">
                <a:latin typeface="Courier New"/>
              </a:rPr>
              <a:t>        </a:t>
            </a:r>
            <a:r>
              <a:rPr lang="en-US" sz="1000" err="1">
                <a:latin typeface="Courier New"/>
              </a:rPr>
              <a:t>model.add</a:t>
            </a:r>
            <a:r>
              <a:rPr lang="en-US" sz="1000">
                <a:latin typeface="Courier New"/>
              </a:rPr>
              <a:t>(Dense(units=1))</a:t>
            </a:r>
          </a:p>
          <a:p>
            <a:r>
              <a:rPr lang="en-US" sz="1000">
                <a:latin typeface="Courier New"/>
              </a:rPr>
              <a:t>        return model</a:t>
            </a:r>
          </a:p>
          <a:p>
            <a:endParaRPr lang="en-US" sz="1000">
              <a:latin typeface="Courier New"/>
            </a:endParaRPr>
          </a:p>
          <a:p>
            <a:r>
              <a:rPr lang="en-US" sz="1000">
                <a:latin typeface="Courier New"/>
                <a:cs typeface="Courier New"/>
              </a:rPr>
              <a:t>model = CNN_LSTM()</a:t>
            </a:r>
            <a:endParaRPr lang="en-US">
              <a:latin typeface="Courier New"/>
              <a:cs typeface="Courier New"/>
            </a:endParaRPr>
          </a:p>
          <a:p>
            <a:endParaRPr lang="en-US">
              <a:latin typeface="Courier New"/>
            </a:endParaRPr>
          </a:p>
          <a:p>
            <a:r>
              <a:rPr lang="en-US" sz="1000">
                <a:latin typeface="Courier New"/>
                <a:cs typeface="Courier New"/>
              </a:rPr>
              <a:t>    </a:t>
            </a:r>
            <a:r>
              <a:rPr lang="en-US" sz="1000" err="1">
                <a:latin typeface="Courier New"/>
                <a:cs typeface="Courier New"/>
              </a:rPr>
              <a:t>model.compile</a:t>
            </a:r>
            <a:r>
              <a:rPr lang="en-US" sz="1000">
                <a:latin typeface="Courier New"/>
                <a:cs typeface="Courier New"/>
              </a:rPr>
              <a:t>(optimizer="</a:t>
            </a:r>
            <a:r>
              <a:rPr lang="en-US" sz="1000" err="1">
                <a:latin typeface="Courier New"/>
                <a:cs typeface="Courier New"/>
              </a:rPr>
              <a:t>adam</a:t>
            </a:r>
            <a:r>
              <a:rPr lang="en-US" sz="1000">
                <a:latin typeface="Courier New"/>
                <a:cs typeface="Courier New"/>
              </a:rPr>
              <a:t>", loss="</a:t>
            </a:r>
            <a:r>
              <a:rPr lang="en-US" sz="1000" err="1">
                <a:latin typeface="Courier New"/>
                <a:cs typeface="Courier New"/>
              </a:rPr>
              <a:t>mae</a:t>
            </a:r>
            <a:r>
              <a:rPr lang="en-US" sz="1000">
                <a:latin typeface="Courier New"/>
                <a:cs typeface="Courier New"/>
              </a:rPr>
              <a:t>", metrics=["</a:t>
            </a:r>
            <a:r>
              <a:rPr lang="en-US" sz="1000" err="1">
                <a:latin typeface="Courier New"/>
                <a:cs typeface="Courier New"/>
              </a:rPr>
              <a:t>mse</a:t>
            </a:r>
            <a:r>
              <a:rPr lang="en-US" sz="1000">
                <a:latin typeface="Courier New"/>
                <a:cs typeface="Courier New"/>
              </a:rPr>
              <a:t>"])</a:t>
            </a:r>
            <a:endParaRPr lang="en-US">
              <a:latin typeface="Courier New"/>
              <a:cs typeface="Courier New"/>
            </a:endParaRPr>
          </a:p>
          <a:p>
            <a:endParaRPr lang="en-US">
              <a:latin typeface="Courier New"/>
            </a:endParaRPr>
          </a:p>
          <a:p>
            <a:r>
              <a:rPr lang="en-US" sz="1000">
                <a:latin typeface="Courier New"/>
                <a:cs typeface="Courier New"/>
              </a:rPr>
              <a:t>    </a:t>
            </a:r>
            <a:r>
              <a:rPr lang="en-US" sz="1000" err="1">
                <a:latin typeface="Courier New"/>
                <a:cs typeface="Courier New"/>
              </a:rPr>
              <a:t>model.summary</a:t>
            </a:r>
            <a:r>
              <a:rPr lang="en-US" sz="1000">
                <a:latin typeface="Courier New"/>
                <a:cs typeface="Courier New"/>
              </a:rPr>
              <a:t>()</a:t>
            </a:r>
            <a:endParaRPr lang="en-US">
              <a:latin typeface="Courier New"/>
              <a:cs typeface="Courier New"/>
            </a:endParaRPr>
          </a:p>
          <a:p>
            <a:r>
              <a:rPr lang="en-US" sz="1000">
                <a:latin typeface="Courier New"/>
                <a:cs typeface="Courier New"/>
              </a:rPr>
              <a:t>    </a:t>
            </a:r>
            <a:endParaRPr lang="en-US">
              <a:latin typeface="Courier New"/>
              <a:cs typeface="Courier New"/>
            </a:endParaRPr>
          </a:p>
          <a:p>
            <a:r>
              <a:rPr lang="en-US" sz="1000">
                <a:latin typeface="Courier New"/>
                <a:cs typeface="Courier New"/>
              </a:rPr>
              <a:t>    </a:t>
            </a:r>
            <a:r>
              <a:rPr lang="en-US" sz="1000" err="1">
                <a:latin typeface="Courier New"/>
                <a:cs typeface="Courier New"/>
              </a:rPr>
              <a:t>model.fit</a:t>
            </a:r>
            <a:r>
              <a:rPr lang="en-US" sz="1000">
                <a:latin typeface="Courier New"/>
                <a:cs typeface="Courier New"/>
              </a:rPr>
              <a:t>(</a:t>
            </a:r>
            <a:r>
              <a:rPr lang="en-US" sz="1000" err="1">
                <a:latin typeface="Courier New"/>
                <a:cs typeface="Courier New"/>
              </a:rPr>
              <a:t>X_train</a:t>
            </a:r>
            <a:r>
              <a:rPr lang="en-US" sz="1000">
                <a:latin typeface="Courier New"/>
                <a:cs typeface="Courier New"/>
              </a:rPr>
              <a:t>, </a:t>
            </a:r>
            <a:r>
              <a:rPr lang="en-US" sz="1000" err="1">
                <a:latin typeface="Courier New"/>
                <a:cs typeface="Courier New"/>
              </a:rPr>
              <a:t>y_train</a:t>
            </a:r>
            <a:r>
              <a:rPr lang="en-US" sz="1000">
                <a:latin typeface="Courier New"/>
                <a:cs typeface="Courier New"/>
              </a:rPr>
              <a:t>, epochs = ep, </a:t>
            </a:r>
            <a:r>
              <a:rPr lang="en-US" sz="1000" err="1">
                <a:latin typeface="Courier New"/>
                <a:cs typeface="Courier New"/>
              </a:rPr>
              <a:t>batch_size</a:t>
            </a:r>
            <a:r>
              <a:rPr lang="en-US" sz="1000">
                <a:latin typeface="Courier New"/>
                <a:cs typeface="Courier New"/>
              </a:rPr>
              <a:t> = 10, verbose=v)</a:t>
            </a:r>
            <a:endParaRPr lang="en-US">
              <a:latin typeface="Courier New"/>
              <a:cs typeface="Courier New"/>
            </a:endParaRPr>
          </a:p>
          <a:p>
            <a:r>
              <a:rPr lang="en-US" sz="1000">
                <a:latin typeface="Courier New"/>
                <a:cs typeface="Courier New"/>
              </a:rPr>
              <a:t>    </a:t>
            </a:r>
            <a:endParaRPr lang="en-US">
              <a:latin typeface="Courier New"/>
              <a:cs typeface="Courier New"/>
            </a:endParaRPr>
          </a:p>
          <a:p>
            <a:r>
              <a:rPr lang="en-US" sz="1000">
                <a:latin typeface="Courier New"/>
                <a:cs typeface="Courier New"/>
              </a:rPr>
              <a:t>    </a:t>
            </a:r>
            <a:r>
              <a:rPr lang="en-US" sz="1000" err="1">
                <a:latin typeface="Courier New"/>
                <a:cs typeface="Courier New"/>
              </a:rPr>
              <a:t>predict_train</a:t>
            </a:r>
            <a:r>
              <a:rPr lang="en-US" sz="1000">
                <a:latin typeface="Courier New"/>
                <a:cs typeface="Courier New"/>
              </a:rPr>
              <a:t> = </a:t>
            </a:r>
            <a:r>
              <a:rPr lang="en-US" sz="1000" err="1">
                <a:latin typeface="Courier New"/>
                <a:cs typeface="Courier New"/>
              </a:rPr>
              <a:t>model.predict</a:t>
            </a:r>
            <a:r>
              <a:rPr lang="en-US" sz="1000">
                <a:latin typeface="Courier New"/>
                <a:cs typeface="Courier New"/>
              </a:rPr>
              <a:t>(</a:t>
            </a:r>
            <a:r>
              <a:rPr lang="en-US" sz="1000" err="1">
                <a:latin typeface="Courier New"/>
                <a:cs typeface="Courier New"/>
              </a:rPr>
              <a:t>X_train</a:t>
            </a:r>
            <a:r>
              <a:rPr lang="en-US" sz="1000">
                <a:latin typeface="Courier New"/>
                <a:cs typeface="Courier New"/>
              </a:rPr>
              <a:t>, </a:t>
            </a:r>
            <a:r>
              <a:rPr lang="en-US" sz="1000" err="1">
                <a:latin typeface="Courier New"/>
                <a:cs typeface="Courier New"/>
              </a:rPr>
              <a:t>batch_size</a:t>
            </a:r>
            <a:r>
              <a:rPr lang="en-US" sz="1000">
                <a:latin typeface="Courier New"/>
                <a:cs typeface="Courier New"/>
              </a:rPr>
              <a:t>=10, verbose=v)</a:t>
            </a:r>
            <a:endParaRPr lang="en-US">
              <a:latin typeface="Courier New"/>
              <a:cs typeface="Courier New"/>
            </a:endParaRPr>
          </a:p>
          <a:p>
            <a:r>
              <a:rPr lang="en-US" sz="1000">
                <a:latin typeface="Courier New"/>
              </a:rPr>
              <a:t>    </a:t>
            </a:r>
          </a:p>
        </p:txBody>
      </p:sp>
    </p:spTree>
    <p:extLst>
      <p:ext uri="{BB962C8B-B14F-4D97-AF65-F5344CB8AC3E}">
        <p14:creationId xmlns:p14="http://schemas.microsoft.com/office/powerpoint/2010/main" val="2536636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subTitle" idx="5"/>
          </p:nvPr>
        </p:nvSpPr>
        <p:spPr>
          <a:xfrm>
            <a:off x="1452021" y="3405519"/>
            <a:ext cx="2458093" cy="529200"/>
          </a:xfrm>
          <a:prstGeom prst="rect">
            <a:avLst/>
          </a:prstGeom>
        </p:spPr>
        <p:txBody>
          <a:bodyPr spcFirstLastPara="1" wrap="square" lIns="91425" tIns="91425" rIns="91425" bIns="91425" anchor="t" anchorCtr="0">
            <a:noAutofit/>
          </a:bodyPr>
          <a:lstStyle/>
          <a:p>
            <a:pPr marL="285750" indent="-285750">
              <a:buFont typeface="Arial,Sans-Serif"/>
              <a:buChar char="•"/>
            </a:pPr>
            <a:r>
              <a:rPr lang="en-US">
                <a:latin typeface="Times New Roman"/>
              </a:rPr>
              <a:t> Bidirectional-LSTM- based modeling offers better predictions than regular LSTM- based models.</a:t>
            </a:r>
          </a:p>
        </p:txBody>
      </p:sp>
      <p:sp>
        <p:nvSpPr>
          <p:cNvPr id="304" name="Google Shape;304;p39"/>
          <p:cNvSpPr txBox="1">
            <a:spLocks noGrp="1"/>
          </p:cNvSpPr>
          <p:nvPr>
            <p:ph type="subTitle" idx="2"/>
          </p:nvPr>
        </p:nvSpPr>
        <p:spPr>
          <a:xfrm>
            <a:off x="5626144" y="1685719"/>
            <a:ext cx="3309312" cy="1400840"/>
          </a:xfrm>
          <a:prstGeom prst="rect">
            <a:avLst/>
          </a:prstGeom>
        </p:spPr>
        <p:txBody>
          <a:bodyPr spcFirstLastPara="1" wrap="square" lIns="91425" tIns="91425" rIns="91425" bIns="91425" anchor="t" anchorCtr="0">
            <a:noAutofit/>
          </a:bodyPr>
          <a:lstStyle/>
          <a:p>
            <a:pPr marL="285750" indent="-285750">
              <a:buFont typeface="Arial"/>
              <a:buChar char="•"/>
            </a:pPr>
            <a:r>
              <a:rPr lang="en-US">
                <a:latin typeface="Times New Roman"/>
              </a:rPr>
              <a:t>Two LSTM memory blocks on one layer. </a:t>
            </a:r>
            <a:r>
              <a:rPr lang="en-US">
                <a:latin typeface="Times New Roman"/>
                <a:cs typeface="Times New Roman"/>
              </a:rPr>
              <a:t>One block receive forwarded sequence information. </a:t>
            </a:r>
            <a:r>
              <a:rPr lang="en-US">
                <a:latin typeface="Times New Roman"/>
              </a:rPr>
              <a:t>One  receive reversed sequence information</a:t>
            </a:r>
            <a:endParaRPr lang="en">
              <a:latin typeface="Times New Roman"/>
            </a:endParaRPr>
          </a:p>
        </p:txBody>
      </p:sp>
      <p:sp>
        <p:nvSpPr>
          <p:cNvPr id="305" name="Google Shape;305;p39"/>
          <p:cNvSpPr txBox="1">
            <a:spLocks noGrp="1"/>
          </p:cNvSpPr>
          <p:nvPr>
            <p:ph type="title"/>
          </p:nvPr>
        </p:nvSpPr>
        <p:spPr>
          <a:xfrm>
            <a:off x="647441" y="46119"/>
            <a:ext cx="7717500" cy="478200"/>
          </a:xfrm>
          <a:prstGeom prst="rect">
            <a:avLst/>
          </a:prstGeom>
        </p:spPr>
        <p:txBody>
          <a:bodyPr spcFirstLastPara="1" wrap="square" lIns="91425" tIns="91425" rIns="91425" bIns="0" anchor="b" anchorCtr="0">
            <a:noAutofit/>
          </a:bodyPr>
          <a:lstStyle/>
          <a:p>
            <a:r>
              <a:rPr lang="en-US"/>
              <a:t>Methodology – Bidirectional LSTM</a:t>
            </a:r>
          </a:p>
        </p:txBody>
      </p:sp>
      <p:sp>
        <p:nvSpPr>
          <p:cNvPr id="311" name="Google Shape;311;p39"/>
          <p:cNvSpPr/>
          <p:nvPr/>
        </p:nvSpPr>
        <p:spPr>
          <a:xfrm>
            <a:off x="439977" y="1728500"/>
            <a:ext cx="894600" cy="8424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435650" y="3405519"/>
            <a:ext cx="894600" cy="842400"/>
          </a:xfrm>
          <a:prstGeom prst="rect">
            <a:avLst/>
          </a:prstGeom>
          <a:solidFill>
            <a:schemeClr val="bg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4510190" y="1777775"/>
            <a:ext cx="894600" cy="842400"/>
          </a:xfrm>
          <a:prstGeom prst="rect">
            <a:avLst/>
          </a:prstGeom>
          <a:solidFill>
            <a:schemeClr val="bg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4510190" y="3405519"/>
            <a:ext cx="894600" cy="8424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D10DC4CD-B36A-E7C7-2165-E5BCBD511F59}"/>
              </a:ext>
            </a:extLst>
          </p:cNvPr>
          <p:cNvSpPr txBox="1"/>
          <p:nvPr/>
        </p:nvSpPr>
        <p:spPr>
          <a:xfrm>
            <a:off x="2022863" y="3503007"/>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0C2DC2ED-10D5-AC53-C633-69404B9199B3}"/>
              </a:ext>
            </a:extLst>
          </p:cNvPr>
          <p:cNvSpPr txBox="1"/>
          <p:nvPr/>
        </p:nvSpPr>
        <p:spPr>
          <a:xfrm>
            <a:off x="1447252" y="1685719"/>
            <a:ext cx="246286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Times New Roman"/>
              </a:rPr>
              <a:t>Process of making any neural network  have the sequence information in both directions backwards (future to past) or forward(past to future). </a:t>
            </a:r>
            <a:endParaRPr lang="en-US"/>
          </a:p>
          <a:p>
            <a:pPr marL="285750" indent="-285750" algn="l">
              <a:buChar char="•"/>
            </a:pPr>
            <a:endParaRPr lang="en-US">
              <a:latin typeface="Times New Roman"/>
            </a:endParaRPr>
          </a:p>
        </p:txBody>
      </p:sp>
      <p:sp>
        <p:nvSpPr>
          <p:cNvPr id="16" name="TextBox 15">
            <a:extLst>
              <a:ext uri="{FF2B5EF4-FFF2-40B4-BE49-F238E27FC236}">
                <a16:creationId xmlns:a16="http://schemas.microsoft.com/office/drawing/2014/main" id="{01AD8FD8-D9C9-353B-B3FE-5C724316503A}"/>
              </a:ext>
            </a:extLst>
          </p:cNvPr>
          <p:cNvSpPr txBox="1"/>
          <p:nvPr/>
        </p:nvSpPr>
        <p:spPr>
          <a:xfrm>
            <a:off x="5626144" y="3445059"/>
            <a:ext cx="241352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latin typeface="Times New Roman"/>
              </a:rPr>
              <a:t>Better model performance on sequence classification problem</a:t>
            </a:r>
          </a:p>
          <a:p>
            <a:pPr algn="l"/>
            <a:endParaRPr lang="en-US">
              <a:latin typeface="Times New Roman"/>
            </a:endParaRPr>
          </a:p>
        </p:txBody>
      </p:sp>
      <p:pic>
        <p:nvPicPr>
          <p:cNvPr id="3" name="Picture 2">
            <a:extLst>
              <a:ext uri="{FF2B5EF4-FFF2-40B4-BE49-F238E27FC236}">
                <a16:creationId xmlns:a16="http://schemas.microsoft.com/office/drawing/2014/main" id="{619771BF-105C-771F-FCF6-50CBF807C07F}"/>
              </a:ext>
            </a:extLst>
          </p:cNvPr>
          <p:cNvPicPr>
            <a:picLocks noChangeAspect="1"/>
          </p:cNvPicPr>
          <p:nvPr/>
        </p:nvPicPr>
        <p:blipFill>
          <a:blip r:embed="rId3"/>
          <a:stretch>
            <a:fillRect/>
          </a:stretch>
        </p:blipFill>
        <p:spPr>
          <a:xfrm>
            <a:off x="543095" y="1814366"/>
            <a:ext cx="688363" cy="688363"/>
          </a:xfrm>
          <a:prstGeom prst="rect">
            <a:avLst/>
          </a:prstGeom>
        </p:spPr>
      </p:pic>
      <p:pic>
        <p:nvPicPr>
          <p:cNvPr id="6" name="Picture 5">
            <a:extLst>
              <a:ext uri="{FF2B5EF4-FFF2-40B4-BE49-F238E27FC236}">
                <a16:creationId xmlns:a16="http://schemas.microsoft.com/office/drawing/2014/main" id="{C50BC49F-D95F-F0B1-F1FE-E5EC755BB15B}"/>
              </a:ext>
            </a:extLst>
          </p:cNvPr>
          <p:cNvPicPr>
            <a:picLocks noChangeAspect="1"/>
          </p:cNvPicPr>
          <p:nvPr/>
        </p:nvPicPr>
        <p:blipFill>
          <a:blip r:embed="rId4"/>
          <a:stretch>
            <a:fillRect/>
          </a:stretch>
        </p:blipFill>
        <p:spPr>
          <a:xfrm>
            <a:off x="4592254" y="1840429"/>
            <a:ext cx="730471" cy="730471"/>
          </a:xfrm>
          <a:prstGeom prst="rect">
            <a:avLst/>
          </a:prstGeom>
        </p:spPr>
      </p:pic>
      <p:pic>
        <p:nvPicPr>
          <p:cNvPr id="10" name="Picture 9">
            <a:extLst>
              <a:ext uri="{FF2B5EF4-FFF2-40B4-BE49-F238E27FC236}">
                <a16:creationId xmlns:a16="http://schemas.microsoft.com/office/drawing/2014/main" id="{A0168A91-AA34-AA79-9A3A-AF8FCA3DD840}"/>
              </a:ext>
            </a:extLst>
          </p:cNvPr>
          <p:cNvPicPr>
            <a:picLocks noChangeAspect="1"/>
          </p:cNvPicPr>
          <p:nvPr/>
        </p:nvPicPr>
        <p:blipFill>
          <a:blip r:embed="rId5"/>
          <a:stretch>
            <a:fillRect/>
          </a:stretch>
        </p:blipFill>
        <p:spPr>
          <a:xfrm>
            <a:off x="548610" y="3482537"/>
            <a:ext cx="688363" cy="688363"/>
          </a:xfrm>
          <a:prstGeom prst="rect">
            <a:avLst/>
          </a:prstGeom>
        </p:spPr>
      </p:pic>
      <p:pic>
        <p:nvPicPr>
          <p:cNvPr id="14" name="Picture 13">
            <a:extLst>
              <a:ext uri="{FF2B5EF4-FFF2-40B4-BE49-F238E27FC236}">
                <a16:creationId xmlns:a16="http://schemas.microsoft.com/office/drawing/2014/main" id="{57671F03-A3EB-41F7-D26B-E9DD29958203}"/>
              </a:ext>
            </a:extLst>
          </p:cNvPr>
          <p:cNvPicPr>
            <a:picLocks noChangeAspect="1"/>
          </p:cNvPicPr>
          <p:nvPr/>
        </p:nvPicPr>
        <p:blipFill>
          <a:blip r:embed="rId6"/>
          <a:stretch>
            <a:fillRect/>
          </a:stretch>
        </p:blipFill>
        <p:spPr>
          <a:xfrm>
            <a:off x="4633489" y="3540956"/>
            <a:ext cx="648000" cy="648000"/>
          </a:xfrm>
          <a:prstGeom prst="rect">
            <a:avLst/>
          </a:prstGeom>
        </p:spPr>
      </p:pic>
    </p:spTree>
    <p:extLst>
      <p:ext uri="{BB962C8B-B14F-4D97-AF65-F5344CB8AC3E}">
        <p14:creationId xmlns:p14="http://schemas.microsoft.com/office/powerpoint/2010/main" val="2063119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13" name="Title 12">
            <a:extLst>
              <a:ext uri="{FF2B5EF4-FFF2-40B4-BE49-F238E27FC236}">
                <a16:creationId xmlns:a16="http://schemas.microsoft.com/office/drawing/2014/main" id="{C79947A2-1F58-87FD-F7E6-FFD4CFC1D6D1}"/>
              </a:ext>
            </a:extLst>
          </p:cNvPr>
          <p:cNvSpPr>
            <a:spLocks noGrp="1"/>
          </p:cNvSpPr>
          <p:nvPr>
            <p:ph type="title"/>
          </p:nvPr>
        </p:nvSpPr>
        <p:spPr>
          <a:xfrm>
            <a:off x="672110" y="54342"/>
            <a:ext cx="7717500" cy="478200"/>
          </a:xfrm>
        </p:spPr>
        <p:txBody>
          <a:bodyPr/>
          <a:lstStyle/>
          <a:p>
            <a:r>
              <a:rPr lang="en-US"/>
              <a:t>Methodology – Bidirectional LSTM</a:t>
            </a:r>
          </a:p>
        </p:txBody>
      </p:sp>
      <p:sp>
        <p:nvSpPr>
          <p:cNvPr id="18" name="TextBox 17">
            <a:extLst>
              <a:ext uri="{FF2B5EF4-FFF2-40B4-BE49-F238E27FC236}">
                <a16:creationId xmlns:a16="http://schemas.microsoft.com/office/drawing/2014/main" id="{0B3A7198-00C0-8F44-0C3A-B09632305EE0}"/>
              </a:ext>
            </a:extLst>
          </p:cNvPr>
          <p:cNvSpPr txBox="1"/>
          <p:nvPr/>
        </p:nvSpPr>
        <p:spPr>
          <a:xfrm>
            <a:off x="1159446" y="353589"/>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9" name="TextBox 18">
            <a:extLst>
              <a:ext uri="{FF2B5EF4-FFF2-40B4-BE49-F238E27FC236}">
                <a16:creationId xmlns:a16="http://schemas.microsoft.com/office/drawing/2014/main" id="{7F9E0E33-339C-AD78-3029-01FC68E51974}"/>
              </a:ext>
            </a:extLst>
          </p:cNvPr>
          <p:cNvSpPr txBox="1"/>
          <p:nvPr/>
        </p:nvSpPr>
        <p:spPr>
          <a:xfrm>
            <a:off x="1455475" y="386482"/>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060BB0E7-D459-D513-B190-C9C83D8BF2D5}"/>
              </a:ext>
            </a:extLst>
          </p:cNvPr>
          <p:cNvSpPr txBox="1"/>
          <p:nvPr/>
        </p:nvSpPr>
        <p:spPr>
          <a:xfrm>
            <a:off x="2" y="1397913"/>
            <a:ext cx="9468874" cy="34855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Courier New"/>
              </a:rPr>
              <a:t>def </a:t>
            </a:r>
            <a:r>
              <a:rPr lang="en-US" sz="1050" err="1">
                <a:latin typeface="Courier New"/>
              </a:rPr>
              <a:t>biLSTM</a:t>
            </a:r>
            <a:r>
              <a:rPr lang="en-US" sz="1050">
                <a:latin typeface="Courier New"/>
              </a:rPr>
              <a:t>(u):</a:t>
            </a:r>
          </a:p>
          <a:p>
            <a:r>
              <a:rPr lang="en-US" sz="1050">
                <a:latin typeface="Courier New"/>
              </a:rPr>
              <a:t>        model = Sequential()</a:t>
            </a:r>
          </a:p>
          <a:p>
            <a:r>
              <a:rPr lang="en-US" sz="1050">
                <a:latin typeface="Courier New"/>
              </a:rPr>
              <a:t>        </a:t>
            </a:r>
            <a:r>
              <a:rPr lang="en-US" sz="1050" err="1">
                <a:latin typeface="Courier New"/>
              </a:rPr>
              <a:t>model.add</a:t>
            </a:r>
            <a:r>
              <a:rPr lang="en-US" sz="1050">
                <a:latin typeface="Courier New"/>
              </a:rPr>
              <a:t>(Bidirectional(LSTM(units = u, </a:t>
            </a:r>
            <a:r>
              <a:rPr lang="en-US" sz="1050" err="1">
                <a:latin typeface="Courier New"/>
              </a:rPr>
              <a:t>return_sequences</a:t>
            </a:r>
            <a:r>
              <a:rPr lang="en-US" sz="1050">
                <a:latin typeface="Courier New"/>
              </a:rPr>
              <a:t> = True), </a:t>
            </a:r>
            <a:r>
              <a:rPr lang="en-US" sz="1050" err="1">
                <a:latin typeface="Courier New"/>
              </a:rPr>
              <a:t>input_shape</a:t>
            </a:r>
            <a:r>
              <a:rPr lang="en-US" sz="1050">
                <a:latin typeface="Courier New"/>
              </a:rPr>
              <a:t> = (</a:t>
            </a:r>
            <a:r>
              <a:rPr lang="en-US" sz="1050" err="1">
                <a:latin typeface="Courier New"/>
              </a:rPr>
              <a:t>X_train.shape</a:t>
            </a:r>
            <a:r>
              <a:rPr lang="en-US" sz="1050">
                <a:latin typeface="Courier New"/>
              </a:rPr>
              <a:t>[1], 1)))</a:t>
            </a:r>
          </a:p>
          <a:p>
            <a:r>
              <a:rPr lang="en-US" sz="1050">
                <a:latin typeface="Courier New"/>
              </a:rPr>
              <a:t>        </a:t>
            </a:r>
            <a:r>
              <a:rPr lang="en-US" sz="1050" err="1">
                <a:latin typeface="Courier New"/>
              </a:rPr>
              <a:t>model.add</a:t>
            </a:r>
            <a:r>
              <a:rPr lang="en-US" sz="1050">
                <a:latin typeface="Courier New"/>
              </a:rPr>
              <a:t>(Dropout(0.2))</a:t>
            </a:r>
          </a:p>
          <a:p>
            <a:r>
              <a:rPr lang="en-US" sz="1050">
                <a:latin typeface="Courier New"/>
              </a:rPr>
              <a:t>        </a:t>
            </a:r>
            <a:r>
              <a:rPr lang="en-US" sz="1050" err="1">
                <a:latin typeface="Courier New"/>
              </a:rPr>
              <a:t>model.add</a:t>
            </a:r>
            <a:r>
              <a:rPr lang="en-US" sz="1050">
                <a:latin typeface="Courier New"/>
              </a:rPr>
              <a:t>(Bidirectional(LSTM(units = u, </a:t>
            </a:r>
            <a:r>
              <a:rPr lang="en-US" sz="1050" err="1">
                <a:latin typeface="Courier New"/>
              </a:rPr>
              <a:t>return_sequences</a:t>
            </a:r>
            <a:r>
              <a:rPr lang="en-US" sz="1050">
                <a:latin typeface="Courier New"/>
              </a:rPr>
              <a:t> = True)))</a:t>
            </a:r>
          </a:p>
          <a:p>
            <a:r>
              <a:rPr lang="en-US" sz="1050">
                <a:latin typeface="Courier New"/>
              </a:rPr>
              <a:t>        </a:t>
            </a:r>
            <a:r>
              <a:rPr lang="en-US" sz="1050" err="1">
                <a:latin typeface="Courier New"/>
              </a:rPr>
              <a:t>model.add</a:t>
            </a:r>
            <a:r>
              <a:rPr lang="en-US" sz="1050">
                <a:latin typeface="Courier New"/>
              </a:rPr>
              <a:t>(Dropout(0.2))</a:t>
            </a:r>
          </a:p>
          <a:p>
            <a:r>
              <a:rPr lang="en-US" sz="1050">
                <a:latin typeface="Courier New"/>
              </a:rPr>
              <a:t>        </a:t>
            </a:r>
            <a:r>
              <a:rPr lang="en-US" sz="1050" err="1">
                <a:latin typeface="Courier New"/>
              </a:rPr>
              <a:t>model.add</a:t>
            </a:r>
            <a:r>
              <a:rPr lang="en-US" sz="1050">
                <a:latin typeface="Courier New"/>
              </a:rPr>
              <a:t>(Bidirectional(LSTM(units = u, </a:t>
            </a:r>
            <a:r>
              <a:rPr lang="en-US" sz="1050" err="1">
                <a:latin typeface="Courier New"/>
              </a:rPr>
              <a:t>return_sequences</a:t>
            </a:r>
            <a:r>
              <a:rPr lang="en-US" sz="1050">
                <a:latin typeface="Courier New"/>
              </a:rPr>
              <a:t> = True)))</a:t>
            </a:r>
          </a:p>
          <a:p>
            <a:r>
              <a:rPr lang="en-US" sz="1050">
                <a:latin typeface="Courier New"/>
              </a:rPr>
              <a:t>        </a:t>
            </a:r>
            <a:r>
              <a:rPr lang="en-US" sz="1050" err="1">
                <a:latin typeface="Courier New"/>
              </a:rPr>
              <a:t>model.add</a:t>
            </a:r>
            <a:r>
              <a:rPr lang="en-US" sz="1050">
                <a:latin typeface="Courier New"/>
              </a:rPr>
              <a:t>(Dropout(0.2))</a:t>
            </a:r>
          </a:p>
          <a:p>
            <a:r>
              <a:rPr lang="en-US" sz="1050">
                <a:latin typeface="Courier New"/>
              </a:rPr>
              <a:t>        </a:t>
            </a:r>
            <a:r>
              <a:rPr lang="en-US" sz="1050" err="1">
                <a:latin typeface="Courier New"/>
              </a:rPr>
              <a:t>model.add</a:t>
            </a:r>
            <a:r>
              <a:rPr lang="en-US" sz="1050">
                <a:latin typeface="Courier New"/>
              </a:rPr>
              <a:t>(Bidirectional(LSTM(units = u)))</a:t>
            </a:r>
          </a:p>
          <a:p>
            <a:r>
              <a:rPr lang="en-US" sz="1050">
                <a:latin typeface="Courier New"/>
              </a:rPr>
              <a:t>        </a:t>
            </a:r>
            <a:r>
              <a:rPr lang="en-US" sz="1050" err="1">
                <a:latin typeface="Courier New"/>
              </a:rPr>
              <a:t>model.add</a:t>
            </a:r>
            <a:r>
              <a:rPr lang="en-US" sz="1050">
                <a:latin typeface="Courier New"/>
              </a:rPr>
              <a:t>(Dense(units = 1))</a:t>
            </a:r>
          </a:p>
          <a:p>
            <a:r>
              <a:rPr lang="en-US" sz="1050">
                <a:latin typeface="Courier New"/>
              </a:rPr>
              <a:t>        return model</a:t>
            </a:r>
          </a:p>
          <a:p>
            <a:r>
              <a:rPr lang="en-US" sz="1050">
                <a:latin typeface="Courier New"/>
              </a:rPr>
              <a:t>    </a:t>
            </a:r>
          </a:p>
          <a:p>
            <a:r>
              <a:rPr lang="en-US" sz="1050">
                <a:latin typeface="Courier New"/>
              </a:rPr>
              <a:t>    model = </a:t>
            </a:r>
            <a:r>
              <a:rPr lang="en-US" sz="1050" err="1">
                <a:latin typeface="Courier New"/>
              </a:rPr>
              <a:t>biLSTM</a:t>
            </a:r>
            <a:r>
              <a:rPr lang="en-US" sz="1050">
                <a:latin typeface="Courier New"/>
              </a:rPr>
              <a:t>(u)</a:t>
            </a:r>
          </a:p>
          <a:p>
            <a:endParaRPr lang="en-US" sz="1050">
              <a:latin typeface="Courier New"/>
            </a:endParaRPr>
          </a:p>
          <a:p>
            <a:r>
              <a:rPr lang="en-US" sz="1050">
                <a:latin typeface="Courier New"/>
              </a:rPr>
              <a:t>    </a:t>
            </a:r>
            <a:r>
              <a:rPr lang="en-US" sz="1050" err="1">
                <a:latin typeface="Courier New"/>
              </a:rPr>
              <a:t>model.compile</a:t>
            </a:r>
            <a:r>
              <a:rPr lang="en-US" sz="1050">
                <a:latin typeface="Courier New"/>
              </a:rPr>
              <a:t>(optimizer="</a:t>
            </a:r>
            <a:r>
              <a:rPr lang="en-US" sz="1050" err="1">
                <a:latin typeface="Courier New"/>
              </a:rPr>
              <a:t>adam</a:t>
            </a:r>
            <a:r>
              <a:rPr lang="en-US" sz="1050">
                <a:latin typeface="Courier New"/>
              </a:rPr>
              <a:t>", loss="</a:t>
            </a:r>
            <a:r>
              <a:rPr lang="en-US" sz="1050" err="1">
                <a:latin typeface="Courier New"/>
              </a:rPr>
              <a:t>mae</a:t>
            </a:r>
            <a:r>
              <a:rPr lang="en-US" sz="1050">
                <a:latin typeface="Courier New"/>
              </a:rPr>
              <a:t>", metrics=["</a:t>
            </a:r>
            <a:r>
              <a:rPr lang="en-US" sz="1050" err="1">
                <a:latin typeface="Courier New"/>
              </a:rPr>
              <a:t>mse</a:t>
            </a:r>
            <a:r>
              <a:rPr lang="en-US" sz="1050">
                <a:latin typeface="Courier New"/>
              </a:rPr>
              <a:t>"])</a:t>
            </a:r>
          </a:p>
          <a:p>
            <a:endParaRPr lang="en-US" sz="1050">
              <a:latin typeface="Courier New"/>
            </a:endParaRPr>
          </a:p>
          <a:p>
            <a:r>
              <a:rPr lang="en-US" sz="1050">
                <a:latin typeface="Courier New"/>
              </a:rPr>
              <a:t>    </a:t>
            </a:r>
            <a:r>
              <a:rPr lang="en-US" sz="1050" err="1">
                <a:latin typeface="Courier New"/>
              </a:rPr>
              <a:t>model.summary</a:t>
            </a:r>
            <a:r>
              <a:rPr lang="en-US" sz="1050">
                <a:latin typeface="Courier New"/>
              </a:rPr>
              <a:t>()</a:t>
            </a:r>
          </a:p>
          <a:p>
            <a:r>
              <a:rPr lang="en-US" sz="1050">
                <a:latin typeface="Courier New"/>
              </a:rPr>
              <a:t>    </a:t>
            </a:r>
          </a:p>
          <a:p>
            <a:r>
              <a:rPr lang="en-US" sz="1050">
                <a:latin typeface="Courier New"/>
              </a:rPr>
              <a:t>    </a:t>
            </a:r>
            <a:r>
              <a:rPr lang="en-US" sz="1050" err="1">
                <a:latin typeface="Courier New"/>
              </a:rPr>
              <a:t>model.fit</a:t>
            </a:r>
            <a:r>
              <a:rPr lang="en-US" sz="1050">
                <a:latin typeface="Courier New"/>
              </a:rPr>
              <a:t>(</a:t>
            </a:r>
            <a:r>
              <a:rPr lang="en-US" sz="1050" err="1">
                <a:latin typeface="Courier New"/>
              </a:rPr>
              <a:t>X_train</a:t>
            </a:r>
            <a:r>
              <a:rPr lang="en-US" sz="1050">
                <a:latin typeface="Courier New"/>
              </a:rPr>
              <a:t>, </a:t>
            </a:r>
            <a:r>
              <a:rPr lang="en-US" sz="1050" err="1">
                <a:latin typeface="Courier New"/>
              </a:rPr>
              <a:t>y_train</a:t>
            </a:r>
            <a:r>
              <a:rPr lang="en-US" sz="1050">
                <a:latin typeface="Courier New"/>
              </a:rPr>
              <a:t>, epochs = ep, </a:t>
            </a:r>
            <a:r>
              <a:rPr lang="en-US" sz="1050" err="1">
                <a:latin typeface="Courier New"/>
              </a:rPr>
              <a:t>batch_size</a:t>
            </a:r>
            <a:r>
              <a:rPr lang="en-US" sz="1050">
                <a:latin typeface="Courier New"/>
              </a:rPr>
              <a:t> = 10, verbose=v)</a:t>
            </a:r>
          </a:p>
          <a:p>
            <a:r>
              <a:rPr lang="en-US" sz="1050">
                <a:latin typeface="Courier New"/>
              </a:rPr>
              <a:t>    </a:t>
            </a:r>
          </a:p>
          <a:p>
            <a:r>
              <a:rPr lang="en-US" sz="1050">
                <a:latin typeface="Courier New"/>
              </a:rPr>
              <a:t>    </a:t>
            </a:r>
            <a:r>
              <a:rPr lang="en-US" sz="1050" err="1">
                <a:latin typeface="Courier New"/>
              </a:rPr>
              <a:t>predict_train</a:t>
            </a:r>
            <a:r>
              <a:rPr lang="en-US" sz="1050">
                <a:latin typeface="Courier New"/>
              </a:rPr>
              <a:t> = </a:t>
            </a:r>
            <a:r>
              <a:rPr lang="en-US" sz="1050" err="1">
                <a:latin typeface="Courier New"/>
              </a:rPr>
              <a:t>model.predict</a:t>
            </a:r>
            <a:r>
              <a:rPr lang="en-US" sz="1050">
                <a:latin typeface="Courier New"/>
              </a:rPr>
              <a:t>(</a:t>
            </a:r>
            <a:r>
              <a:rPr lang="en-US" sz="1050" err="1">
                <a:latin typeface="Courier New"/>
              </a:rPr>
              <a:t>X_train</a:t>
            </a:r>
            <a:r>
              <a:rPr lang="en-US" sz="1050">
                <a:latin typeface="Courier New"/>
              </a:rPr>
              <a:t>, </a:t>
            </a:r>
            <a:r>
              <a:rPr lang="en-US" sz="1050" err="1">
                <a:latin typeface="Courier New"/>
              </a:rPr>
              <a:t>batch_size</a:t>
            </a:r>
            <a:r>
              <a:rPr lang="en-US" sz="1050">
                <a:latin typeface="Courier New"/>
              </a:rPr>
              <a:t>=10, verbose=v)</a:t>
            </a:r>
          </a:p>
        </p:txBody>
      </p:sp>
      <p:sp>
        <p:nvSpPr>
          <p:cNvPr id="3" name="TextBox 2">
            <a:extLst>
              <a:ext uri="{FF2B5EF4-FFF2-40B4-BE49-F238E27FC236}">
                <a16:creationId xmlns:a16="http://schemas.microsoft.com/office/drawing/2014/main" id="{DAA793A7-87A1-9589-8072-35B2A189EC61}"/>
              </a:ext>
            </a:extLst>
          </p:cNvPr>
          <p:cNvSpPr txBox="1"/>
          <p:nvPr/>
        </p:nvSpPr>
        <p:spPr>
          <a:xfrm>
            <a:off x="37003" y="805855"/>
            <a:ext cx="24258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Lora"/>
            </a:endParaRPr>
          </a:p>
        </p:txBody>
      </p:sp>
      <p:sp>
        <p:nvSpPr>
          <p:cNvPr id="5" name="TextBox 4">
            <a:extLst>
              <a:ext uri="{FF2B5EF4-FFF2-40B4-BE49-F238E27FC236}">
                <a16:creationId xmlns:a16="http://schemas.microsoft.com/office/drawing/2014/main" id="{18D59DF4-BC2D-F95B-25A1-085151B501F0}"/>
              </a:ext>
            </a:extLst>
          </p:cNvPr>
          <p:cNvSpPr txBox="1"/>
          <p:nvPr/>
        </p:nvSpPr>
        <p:spPr>
          <a:xfrm>
            <a:off x="24669" y="822302"/>
            <a:ext cx="34784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Lora"/>
              </a:rPr>
              <a:t>Model Config</a:t>
            </a:r>
            <a:endParaRPr lang="en-US">
              <a:latin typeface="Lora"/>
            </a:endParaRPr>
          </a:p>
          <a:p>
            <a:endParaRPr lang="en-US">
              <a:latin typeface="Lora"/>
            </a:endParaRPr>
          </a:p>
        </p:txBody>
      </p:sp>
      <p:cxnSp>
        <p:nvCxnSpPr>
          <p:cNvPr id="7" name="Straight Arrow Connector 6">
            <a:extLst>
              <a:ext uri="{FF2B5EF4-FFF2-40B4-BE49-F238E27FC236}">
                <a16:creationId xmlns:a16="http://schemas.microsoft.com/office/drawing/2014/main" id="{67256A3F-FCB3-E9E7-A455-E3557BD8A8FC}"/>
              </a:ext>
            </a:extLst>
          </p:cNvPr>
          <p:cNvCxnSpPr/>
          <p:nvPr/>
        </p:nvCxnSpPr>
        <p:spPr>
          <a:xfrm flipV="1">
            <a:off x="96825" y="1074954"/>
            <a:ext cx="1391333" cy="6579"/>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14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5" name="Google Shape;305;p39"/>
          <p:cNvSpPr txBox="1">
            <a:spLocks noGrp="1"/>
          </p:cNvSpPr>
          <p:nvPr>
            <p:ph type="title"/>
          </p:nvPr>
        </p:nvSpPr>
        <p:spPr>
          <a:xfrm>
            <a:off x="713250" y="4782"/>
            <a:ext cx="7717500" cy="478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JP"/>
              <a:t>Methodology – Decision Tree</a:t>
            </a:r>
            <a:endParaRPr/>
          </a:p>
        </p:txBody>
      </p:sp>
      <p:sp>
        <p:nvSpPr>
          <p:cNvPr id="307" name="Google Shape;307;p39"/>
          <p:cNvSpPr txBox="1">
            <a:spLocks noGrp="1"/>
          </p:cNvSpPr>
          <p:nvPr>
            <p:ph type="subTitle" idx="3"/>
          </p:nvPr>
        </p:nvSpPr>
        <p:spPr>
          <a:xfrm>
            <a:off x="5627026" y="1036356"/>
            <a:ext cx="2483702" cy="37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bg2"/>
                </a:solidFill>
              </a:rPr>
              <a:t>Predictor Space</a:t>
            </a:r>
            <a:endParaRPr>
              <a:solidFill>
                <a:schemeClr val="bg2"/>
              </a:solidFill>
            </a:endParaRPr>
          </a:p>
        </p:txBody>
      </p:sp>
      <p:sp>
        <p:nvSpPr>
          <p:cNvPr id="308" name="Google Shape;308;p39"/>
          <p:cNvSpPr txBox="1">
            <a:spLocks noGrp="1"/>
          </p:cNvSpPr>
          <p:nvPr>
            <p:ph type="subTitle" idx="4"/>
          </p:nvPr>
        </p:nvSpPr>
        <p:spPr>
          <a:xfrm>
            <a:off x="1856950" y="3006417"/>
            <a:ext cx="2563993" cy="37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bg2"/>
                </a:solidFill>
              </a:rPr>
              <a:t>Non-Parametric</a:t>
            </a:r>
            <a:endParaRPr>
              <a:solidFill>
                <a:schemeClr val="bg2"/>
              </a:solidFill>
            </a:endParaRPr>
          </a:p>
        </p:txBody>
      </p:sp>
      <p:sp>
        <p:nvSpPr>
          <p:cNvPr id="309" name="Google Shape;309;p39"/>
          <p:cNvSpPr txBox="1">
            <a:spLocks noGrp="1"/>
          </p:cNvSpPr>
          <p:nvPr>
            <p:ph type="subTitle" idx="6"/>
          </p:nvPr>
        </p:nvSpPr>
        <p:spPr>
          <a:xfrm flipH="1">
            <a:off x="1856951" y="1036356"/>
            <a:ext cx="2376000" cy="37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bg2"/>
                </a:solidFill>
              </a:rPr>
              <a:t>Previous Data</a:t>
            </a:r>
            <a:endParaRPr>
              <a:solidFill>
                <a:schemeClr val="bg2"/>
              </a:solidFill>
            </a:endParaRPr>
          </a:p>
        </p:txBody>
      </p:sp>
      <p:sp>
        <p:nvSpPr>
          <p:cNvPr id="310" name="Google Shape;310;p39"/>
          <p:cNvSpPr txBox="1">
            <a:spLocks noGrp="1"/>
          </p:cNvSpPr>
          <p:nvPr>
            <p:ph type="subTitle" idx="8"/>
          </p:nvPr>
        </p:nvSpPr>
        <p:spPr>
          <a:xfrm>
            <a:off x="5627073" y="3005710"/>
            <a:ext cx="2376000" cy="37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bg2"/>
                </a:solidFill>
              </a:rPr>
              <a:t>Opportunity</a:t>
            </a:r>
            <a:endParaRPr>
              <a:solidFill>
                <a:schemeClr val="bg2"/>
              </a:solidFill>
            </a:endParaRPr>
          </a:p>
        </p:txBody>
      </p:sp>
      <p:sp>
        <p:nvSpPr>
          <p:cNvPr id="311" name="Google Shape;311;p39"/>
          <p:cNvSpPr/>
          <p:nvPr/>
        </p:nvSpPr>
        <p:spPr>
          <a:xfrm>
            <a:off x="810011" y="1494548"/>
            <a:ext cx="894600" cy="8424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810011" y="3458969"/>
            <a:ext cx="894600" cy="8424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4572000" y="1473852"/>
            <a:ext cx="894600" cy="8424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4580099" y="3424881"/>
            <a:ext cx="894600" cy="8424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B257EC23-376A-B8A1-B461-E0A901769B21}"/>
              </a:ext>
            </a:extLst>
          </p:cNvPr>
          <p:cNvSpPr txBox="1"/>
          <p:nvPr/>
        </p:nvSpPr>
        <p:spPr>
          <a:xfrm>
            <a:off x="1856951" y="1406685"/>
            <a:ext cx="2563994" cy="1600438"/>
          </a:xfrm>
          <a:prstGeom prst="rect">
            <a:avLst/>
          </a:prstGeom>
          <a:noFill/>
          <a:ln>
            <a:noFill/>
          </a:ln>
        </p:spPr>
        <p:txBody>
          <a:bodyPr wrap="square" rtlCol="0">
            <a:spAutoFit/>
          </a:bodyPr>
          <a:lstStyle/>
          <a:p>
            <a:r>
              <a:rPr lang="en-JP">
                <a:latin typeface="Times New Roman" panose="02020603050405020304" pitchFamily="18" charset="0"/>
                <a:cs typeface="Times New Roman" panose="02020603050405020304" pitchFamily="18" charset="0"/>
              </a:rPr>
              <a:t>Decisions tree is a method for categorization or prediction by using previous data where individual answers will be incorporated to the larger question</a:t>
            </a:r>
          </a:p>
          <a:p>
            <a:endParaRPr lang="en-JP"/>
          </a:p>
        </p:txBody>
      </p:sp>
      <p:sp>
        <p:nvSpPr>
          <p:cNvPr id="3" name="TextBox 2">
            <a:extLst>
              <a:ext uri="{FF2B5EF4-FFF2-40B4-BE49-F238E27FC236}">
                <a16:creationId xmlns:a16="http://schemas.microsoft.com/office/drawing/2014/main" id="{A0B5DD07-FD7F-BF6B-4995-EA0FFD90B97B}"/>
              </a:ext>
            </a:extLst>
          </p:cNvPr>
          <p:cNvSpPr txBox="1"/>
          <p:nvPr/>
        </p:nvSpPr>
        <p:spPr>
          <a:xfrm>
            <a:off x="5627026" y="1389038"/>
            <a:ext cx="2871515" cy="1169551"/>
          </a:xfrm>
          <a:prstGeom prst="rect">
            <a:avLst/>
          </a:prstGeom>
          <a:noFill/>
        </p:spPr>
        <p:txBody>
          <a:bodyPr wrap="square" rtlCol="0">
            <a:spAutoFit/>
          </a:bodyPr>
          <a:lstStyle/>
          <a:p>
            <a:r>
              <a:rPr lang="en-JP">
                <a:latin typeface="Times New Roman" panose="02020603050405020304" pitchFamily="18" charset="0"/>
                <a:cs typeface="Times New Roman" panose="02020603050405020304" pitchFamily="18" charset="0"/>
              </a:rPr>
              <a:t>Break down predictor space into simpler regions which summaraized into trees and lead to more choices </a:t>
            </a:r>
            <a:r>
              <a:rPr lang="en-SG" b="0" i="0" u="none" strike="noStrike">
                <a:solidFill>
                  <a:srgbClr val="1C1C1C"/>
                </a:solidFill>
                <a:effectLst/>
                <a:latin typeface="Times New Roman" panose="02020603050405020304" pitchFamily="18" charset="0"/>
                <a:cs typeface="Times New Roman" panose="02020603050405020304" pitchFamily="18" charset="0"/>
              </a:rPr>
              <a:t>(Njoku, 2019)</a:t>
            </a:r>
          </a:p>
          <a:p>
            <a:endParaRPr lang="en-JP"/>
          </a:p>
        </p:txBody>
      </p:sp>
      <p:sp>
        <p:nvSpPr>
          <p:cNvPr id="8" name="TextBox 7">
            <a:extLst>
              <a:ext uri="{FF2B5EF4-FFF2-40B4-BE49-F238E27FC236}">
                <a16:creationId xmlns:a16="http://schemas.microsoft.com/office/drawing/2014/main" id="{5F2C91CD-9A60-D57B-A78E-20EE6C571E6F}"/>
              </a:ext>
            </a:extLst>
          </p:cNvPr>
          <p:cNvSpPr txBox="1"/>
          <p:nvPr/>
        </p:nvSpPr>
        <p:spPr>
          <a:xfrm>
            <a:off x="1854306" y="3376510"/>
            <a:ext cx="2573419" cy="738664"/>
          </a:xfrm>
          <a:prstGeom prst="rect">
            <a:avLst/>
          </a:prstGeom>
          <a:noFill/>
        </p:spPr>
        <p:txBody>
          <a:bodyPr wrap="square" rtlCol="0">
            <a:spAutoFit/>
          </a:bodyPr>
          <a:lstStyle/>
          <a:p>
            <a:r>
              <a:rPr lang="en-SG" sz="1400">
                <a:solidFill>
                  <a:srgbClr val="1C1C1C"/>
                </a:solidFill>
                <a:latin typeface="Times New Roman" panose="02020603050405020304" pitchFamily="18" charset="0"/>
                <a:cs typeface="Times New Roman" panose="02020603050405020304" pitchFamily="18" charset="0"/>
              </a:rPr>
              <a:t>They are non parametric and can model without prior assumption</a:t>
            </a:r>
          </a:p>
          <a:p>
            <a:endParaRPr lang="en-JP"/>
          </a:p>
        </p:txBody>
      </p:sp>
      <p:sp>
        <p:nvSpPr>
          <p:cNvPr id="9" name="TextBox 8">
            <a:extLst>
              <a:ext uri="{FF2B5EF4-FFF2-40B4-BE49-F238E27FC236}">
                <a16:creationId xmlns:a16="http://schemas.microsoft.com/office/drawing/2014/main" id="{6068BC2D-D6FD-766E-F6D8-F03B19A1E860}"/>
              </a:ext>
            </a:extLst>
          </p:cNvPr>
          <p:cNvSpPr txBox="1"/>
          <p:nvPr/>
        </p:nvSpPr>
        <p:spPr>
          <a:xfrm>
            <a:off x="5627026" y="3355308"/>
            <a:ext cx="2803724" cy="954107"/>
          </a:xfrm>
          <a:prstGeom prst="rect">
            <a:avLst/>
          </a:prstGeom>
          <a:noFill/>
        </p:spPr>
        <p:txBody>
          <a:bodyPr wrap="square" rtlCol="0">
            <a:spAutoFit/>
          </a:bodyPr>
          <a:lstStyle/>
          <a:p>
            <a:r>
              <a:rPr lang="en-JP" sz="1400">
                <a:latin typeface="Times New Roman" panose="02020603050405020304" pitchFamily="18" charset="0"/>
                <a:cs typeface="Times New Roman" panose="02020603050405020304" pitchFamily="18" charset="0"/>
              </a:rPr>
              <a:t>Help with decisions making, solving problems and reveal potential opportunity </a:t>
            </a:r>
          </a:p>
          <a:p>
            <a:endParaRPr lang="en-JP"/>
          </a:p>
        </p:txBody>
      </p:sp>
      <p:pic>
        <p:nvPicPr>
          <p:cNvPr id="13" name="Graphic 12" descr="Pie chart with solid fill">
            <a:extLst>
              <a:ext uri="{FF2B5EF4-FFF2-40B4-BE49-F238E27FC236}">
                <a16:creationId xmlns:a16="http://schemas.microsoft.com/office/drawing/2014/main" id="{0268DD8A-85A0-66F6-7C0F-7C4D24638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579" y="1525720"/>
            <a:ext cx="738664" cy="738664"/>
          </a:xfrm>
          <a:prstGeom prst="rect">
            <a:avLst/>
          </a:prstGeom>
        </p:spPr>
      </p:pic>
      <p:pic>
        <p:nvPicPr>
          <p:cNvPr id="15" name="Graphic 14" descr="Social network with solid fill">
            <a:extLst>
              <a:ext uri="{FF2B5EF4-FFF2-40B4-BE49-F238E27FC236}">
                <a16:creationId xmlns:a16="http://schemas.microsoft.com/office/drawing/2014/main" id="{980D7D8A-8C74-5167-F24C-C4D8D0F7D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9744" y="1535496"/>
            <a:ext cx="719112" cy="719112"/>
          </a:xfrm>
          <a:prstGeom prst="rect">
            <a:avLst/>
          </a:prstGeom>
        </p:spPr>
      </p:pic>
      <p:pic>
        <p:nvPicPr>
          <p:cNvPr id="20" name="Picture 19">
            <a:extLst>
              <a:ext uri="{FF2B5EF4-FFF2-40B4-BE49-F238E27FC236}">
                <a16:creationId xmlns:a16="http://schemas.microsoft.com/office/drawing/2014/main" id="{B90884A7-2ADE-210F-5CAE-7064E35D45CF}"/>
              </a:ext>
            </a:extLst>
          </p:cNvPr>
          <p:cNvPicPr>
            <a:picLocks noChangeAspect="1"/>
          </p:cNvPicPr>
          <p:nvPr/>
        </p:nvPicPr>
        <p:blipFill>
          <a:blip r:embed="rId7"/>
          <a:stretch>
            <a:fillRect/>
          </a:stretch>
        </p:blipFill>
        <p:spPr>
          <a:xfrm flipH="1">
            <a:off x="984632" y="3582351"/>
            <a:ext cx="589514" cy="589514"/>
          </a:xfrm>
          <a:prstGeom prst="rect">
            <a:avLst/>
          </a:prstGeom>
        </p:spPr>
      </p:pic>
      <p:pic>
        <p:nvPicPr>
          <p:cNvPr id="22" name="Picture 21">
            <a:extLst>
              <a:ext uri="{FF2B5EF4-FFF2-40B4-BE49-F238E27FC236}">
                <a16:creationId xmlns:a16="http://schemas.microsoft.com/office/drawing/2014/main" id="{029226B0-79CE-86C3-B52B-929642FB6E2D}"/>
              </a:ext>
            </a:extLst>
          </p:cNvPr>
          <p:cNvPicPr>
            <a:picLocks noChangeAspect="1"/>
          </p:cNvPicPr>
          <p:nvPr/>
        </p:nvPicPr>
        <p:blipFill>
          <a:blip r:embed="rId8"/>
          <a:stretch>
            <a:fillRect/>
          </a:stretch>
        </p:blipFill>
        <p:spPr>
          <a:xfrm>
            <a:off x="4674973" y="3527149"/>
            <a:ext cx="704852" cy="587053"/>
          </a:xfrm>
          <a:prstGeom prst="rect">
            <a:avLst/>
          </a:prstGeom>
        </p:spPr>
      </p:pic>
    </p:spTree>
    <p:extLst>
      <p:ext uri="{BB962C8B-B14F-4D97-AF65-F5344CB8AC3E}">
        <p14:creationId xmlns:p14="http://schemas.microsoft.com/office/powerpoint/2010/main" val="2425733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686895" y="4626"/>
            <a:ext cx="7717500" cy="478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JP"/>
              <a:t>Methodology – Random Forest</a:t>
            </a:r>
            <a:endParaRPr/>
          </a:p>
        </p:txBody>
      </p:sp>
      <p:sp>
        <p:nvSpPr>
          <p:cNvPr id="352" name="Google Shape;352;p40"/>
          <p:cNvSpPr/>
          <p:nvPr/>
        </p:nvSpPr>
        <p:spPr>
          <a:xfrm>
            <a:off x="5129363" y="1513769"/>
            <a:ext cx="795000" cy="7950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3" name="Google Shape;353;p40"/>
          <p:cNvSpPr/>
          <p:nvPr/>
        </p:nvSpPr>
        <p:spPr>
          <a:xfrm>
            <a:off x="3219638" y="1513769"/>
            <a:ext cx="795000" cy="7950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4" name="Google Shape;354;p40"/>
          <p:cNvSpPr/>
          <p:nvPr/>
        </p:nvSpPr>
        <p:spPr>
          <a:xfrm>
            <a:off x="3219638" y="3310981"/>
            <a:ext cx="795000" cy="7950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5" name="Google Shape;355;p40"/>
          <p:cNvSpPr/>
          <p:nvPr/>
        </p:nvSpPr>
        <p:spPr>
          <a:xfrm>
            <a:off x="5129363" y="3304669"/>
            <a:ext cx="795000" cy="79500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6" name="Google Shape;356;p40"/>
          <p:cNvSpPr txBox="1">
            <a:spLocks noGrp="1"/>
          </p:cNvSpPr>
          <p:nvPr>
            <p:ph type="subTitle" idx="4294967295"/>
          </p:nvPr>
        </p:nvSpPr>
        <p:spPr>
          <a:xfrm>
            <a:off x="881918" y="755137"/>
            <a:ext cx="2010900" cy="3912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400">
                <a:solidFill>
                  <a:schemeClr val="bg2"/>
                </a:solidFill>
                <a:latin typeface="Lora"/>
                <a:ea typeface="Lora"/>
                <a:cs typeface="Lora"/>
                <a:sym typeface="Lora"/>
              </a:rPr>
              <a:t>Classifying</a:t>
            </a:r>
            <a:endParaRPr sz="2400">
              <a:solidFill>
                <a:schemeClr val="bg2"/>
              </a:solidFill>
              <a:latin typeface="Lora"/>
              <a:ea typeface="Lora"/>
              <a:cs typeface="Lora"/>
              <a:sym typeface="Lora"/>
            </a:endParaRPr>
          </a:p>
        </p:txBody>
      </p:sp>
      <p:cxnSp>
        <p:nvCxnSpPr>
          <p:cNvPr id="357" name="Google Shape;357;p40"/>
          <p:cNvCxnSpPr>
            <a:stCxn id="353" idx="3"/>
            <a:endCxn id="352" idx="1"/>
          </p:cNvCxnSpPr>
          <p:nvPr/>
        </p:nvCxnSpPr>
        <p:spPr>
          <a:xfrm>
            <a:off x="4014638" y="1911269"/>
            <a:ext cx="1114800" cy="0"/>
          </a:xfrm>
          <a:prstGeom prst="straightConnector1">
            <a:avLst/>
          </a:prstGeom>
          <a:noFill/>
          <a:ln w="28575" cap="flat" cmpd="sng">
            <a:solidFill>
              <a:schemeClr val="dk2"/>
            </a:solidFill>
            <a:prstDash val="solid"/>
            <a:round/>
            <a:headEnd type="none" w="med" len="med"/>
            <a:tailEnd type="none" w="med" len="med"/>
          </a:ln>
        </p:spPr>
      </p:cxnSp>
      <p:cxnSp>
        <p:nvCxnSpPr>
          <p:cNvPr id="358" name="Google Shape;358;p40"/>
          <p:cNvCxnSpPr>
            <a:stCxn id="352" idx="2"/>
            <a:endCxn id="355" idx="0"/>
          </p:cNvCxnSpPr>
          <p:nvPr/>
        </p:nvCxnSpPr>
        <p:spPr>
          <a:xfrm>
            <a:off x="5526863" y="2308769"/>
            <a:ext cx="0" cy="996000"/>
          </a:xfrm>
          <a:prstGeom prst="straightConnector1">
            <a:avLst/>
          </a:prstGeom>
          <a:noFill/>
          <a:ln w="28575" cap="flat" cmpd="sng">
            <a:solidFill>
              <a:schemeClr val="dk2"/>
            </a:solidFill>
            <a:prstDash val="solid"/>
            <a:round/>
            <a:headEnd type="none" w="med" len="med"/>
            <a:tailEnd type="none" w="med" len="med"/>
          </a:ln>
        </p:spPr>
      </p:cxnSp>
      <p:cxnSp>
        <p:nvCxnSpPr>
          <p:cNvPr id="359" name="Google Shape;359;p40"/>
          <p:cNvCxnSpPr>
            <a:stCxn id="355" idx="1"/>
            <a:endCxn id="354" idx="3"/>
          </p:cNvCxnSpPr>
          <p:nvPr/>
        </p:nvCxnSpPr>
        <p:spPr>
          <a:xfrm flipH="1">
            <a:off x="4014563" y="3702169"/>
            <a:ext cx="1114800" cy="6300"/>
          </a:xfrm>
          <a:prstGeom prst="straightConnector1">
            <a:avLst/>
          </a:prstGeom>
          <a:noFill/>
          <a:ln w="28575" cap="flat" cmpd="sng">
            <a:solidFill>
              <a:schemeClr val="dk2"/>
            </a:solidFill>
            <a:prstDash val="solid"/>
            <a:round/>
            <a:headEnd type="none" w="med" len="med"/>
            <a:tailEnd type="none" w="med" len="med"/>
          </a:ln>
        </p:spPr>
      </p:cxnSp>
      <p:cxnSp>
        <p:nvCxnSpPr>
          <p:cNvPr id="360" name="Google Shape;360;p40"/>
          <p:cNvCxnSpPr>
            <a:stCxn id="354" idx="0"/>
            <a:endCxn id="353" idx="2"/>
          </p:cNvCxnSpPr>
          <p:nvPr/>
        </p:nvCxnSpPr>
        <p:spPr>
          <a:xfrm rot="10800000">
            <a:off x="3617138" y="2308681"/>
            <a:ext cx="0" cy="1002300"/>
          </a:xfrm>
          <a:prstGeom prst="straightConnector1">
            <a:avLst/>
          </a:prstGeom>
          <a:noFill/>
          <a:ln w="28575" cap="flat" cmpd="sng">
            <a:solidFill>
              <a:schemeClr val="dk2"/>
            </a:solidFill>
            <a:prstDash val="solid"/>
            <a:round/>
            <a:headEnd type="none" w="med" len="med"/>
            <a:tailEnd type="none" w="med" len="med"/>
          </a:ln>
        </p:spPr>
      </p:cxnSp>
      <p:sp>
        <p:nvSpPr>
          <p:cNvPr id="361" name="Google Shape;361;p40"/>
          <p:cNvSpPr txBox="1">
            <a:spLocks noGrp="1"/>
          </p:cNvSpPr>
          <p:nvPr>
            <p:ph type="subTitle" idx="4294967295"/>
          </p:nvPr>
        </p:nvSpPr>
        <p:spPr>
          <a:xfrm>
            <a:off x="280591" y="1088080"/>
            <a:ext cx="3054529" cy="571800"/>
          </a:xfrm>
          <a:prstGeom prst="rect">
            <a:avLst/>
          </a:prstGeom>
        </p:spPr>
        <p:txBody>
          <a:bodyPr spcFirstLastPara="1" wrap="square" lIns="91425" tIns="91425" rIns="91425" bIns="91425" anchor="t" anchorCtr="0">
            <a:noAutofit/>
          </a:bodyPr>
          <a:lstStyle/>
          <a:p>
            <a:pPr marL="139700" indent="0">
              <a:buNone/>
            </a:pPr>
            <a:r>
              <a:rPr lang="en-JP" sz="1400">
                <a:latin typeface="Times New Roman" panose="02020603050405020304" pitchFamily="18" charset="0"/>
                <a:cs typeface="Times New Roman" panose="02020603050405020304" pitchFamily="18" charset="0"/>
              </a:rPr>
              <a:t>Random Forest tries to fit several </a:t>
            </a:r>
            <a:r>
              <a:rPr lang="en-SG" sz="1400" b="0" i="0" u="none" strike="noStrike">
                <a:solidFill>
                  <a:srgbClr val="333333"/>
                </a:solidFill>
                <a:effectLst/>
                <a:latin typeface="Times New Roman" panose="02020603050405020304" pitchFamily="18" charset="0"/>
              </a:rPr>
              <a:t>classifying decision tree then use averaging to improve the prediction accuracy and from overfitting </a:t>
            </a:r>
            <a:r>
              <a:rPr lang="en-SG" sz="1400" b="0" i="0" u="none" strike="noStrike">
                <a:solidFill>
                  <a:srgbClr val="000000"/>
                </a:solidFill>
                <a:effectLst/>
                <a:latin typeface="Times New Roman" panose="02020603050405020304" pitchFamily="18" charset="0"/>
              </a:rPr>
              <a:t>(</a:t>
            </a:r>
            <a:r>
              <a:rPr lang="en-SG" sz="1400" b="0" i="0" u="none" strike="noStrike" err="1">
                <a:solidFill>
                  <a:srgbClr val="000000"/>
                </a:solidFill>
                <a:effectLst/>
                <a:latin typeface="Times New Roman" panose="02020603050405020304" pitchFamily="18" charset="0"/>
              </a:rPr>
              <a:t>Marwala</a:t>
            </a:r>
            <a:r>
              <a:rPr lang="en-SG" sz="1400" b="0" i="0" u="none" strike="noStrike">
                <a:solidFill>
                  <a:srgbClr val="000000"/>
                </a:solidFill>
                <a:effectLst/>
                <a:latin typeface="Times New Roman" panose="02020603050405020304" pitchFamily="18" charset="0"/>
              </a:rPr>
              <a:t> &amp; </a:t>
            </a:r>
            <a:r>
              <a:rPr lang="en-SG" sz="1400" b="0" i="0" u="none" strike="noStrike" err="1">
                <a:solidFill>
                  <a:srgbClr val="000000"/>
                </a:solidFill>
                <a:effectLst/>
                <a:latin typeface="Times New Roman" panose="02020603050405020304" pitchFamily="18" charset="0"/>
              </a:rPr>
              <a:t>Leke</a:t>
            </a:r>
            <a:r>
              <a:rPr lang="en-SG" sz="1400" b="0" i="0" u="none" strike="noStrike">
                <a:solidFill>
                  <a:srgbClr val="000000"/>
                </a:solidFill>
                <a:effectLst/>
                <a:latin typeface="Times New Roman" panose="02020603050405020304" pitchFamily="18" charset="0"/>
              </a:rPr>
              <a:t>, 2019)</a:t>
            </a:r>
          </a:p>
        </p:txBody>
      </p:sp>
      <p:sp>
        <p:nvSpPr>
          <p:cNvPr id="362" name="Google Shape;362;p40"/>
          <p:cNvSpPr txBox="1">
            <a:spLocks noGrp="1"/>
          </p:cNvSpPr>
          <p:nvPr>
            <p:ph type="subTitle" idx="4294967295"/>
          </p:nvPr>
        </p:nvSpPr>
        <p:spPr>
          <a:xfrm>
            <a:off x="628158" y="2689292"/>
            <a:ext cx="2370717" cy="3912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400">
                <a:solidFill>
                  <a:schemeClr val="bg2"/>
                </a:solidFill>
                <a:latin typeface="Lora"/>
                <a:ea typeface="Lora"/>
                <a:cs typeface="Lora"/>
                <a:sym typeface="Lora"/>
              </a:rPr>
              <a:t>Decisions Tree</a:t>
            </a:r>
            <a:endParaRPr sz="2400">
              <a:solidFill>
                <a:schemeClr val="bg2"/>
              </a:solidFill>
              <a:latin typeface="Lora"/>
              <a:ea typeface="Lora"/>
              <a:cs typeface="Lora"/>
              <a:sym typeface="Lora"/>
            </a:endParaRPr>
          </a:p>
        </p:txBody>
      </p:sp>
      <p:sp>
        <p:nvSpPr>
          <p:cNvPr id="363" name="Google Shape;363;p40"/>
          <p:cNvSpPr txBox="1">
            <a:spLocks noGrp="1"/>
          </p:cNvSpPr>
          <p:nvPr>
            <p:ph type="subTitle" idx="4294967295"/>
          </p:nvPr>
        </p:nvSpPr>
        <p:spPr>
          <a:xfrm>
            <a:off x="280591" y="2884892"/>
            <a:ext cx="2784190" cy="571800"/>
          </a:xfrm>
          <a:prstGeom prst="rect">
            <a:avLst/>
          </a:prstGeom>
        </p:spPr>
        <p:txBody>
          <a:bodyPr spcFirstLastPara="1" wrap="square" lIns="91425" tIns="91425" rIns="91425" bIns="91425" anchor="t" anchorCtr="0">
            <a:noAutofit/>
          </a:bodyPr>
          <a:lstStyle/>
          <a:p>
            <a:endParaRPr lang="en-SG" sz="1400">
              <a:latin typeface="Times New Roman" panose="02020603050405020304" pitchFamily="18" charset="0"/>
            </a:endParaRPr>
          </a:p>
          <a:p>
            <a:pPr marL="139700" indent="0">
              <a:buNone/>
            </a:pPr>
            <a:r>
              <a:rPr lang="en-SG" sz="1400" b="0" i="0" u="none" strike="noStrike">
                <a:solidFill>
                  <a:srgbClr val="333333"/>
                </a:solidFill>
                <a:effectLst/>
                <a:latin typeface="Times New Roman" panose="02020603050405020304" pitchFamily="18" charset="0"/>
              </a:rPr>
              <a:t>Decisions tree has high risk of being overfitting, computationally expensive to train and tend to find local optima because they cannot go back after they have been split </a:t>
            </a:r>
            <a:r>
              <a:rPr lang="en-SG" sz="1400" b="0" i="0" u="none" strike="noStrike">
                <a:solidFill>
                  <a:srgbClr val="000000"/>
                </a:solidFill>
                <a:effectLst/>
                <a:latin typeface="Times New Roman" panose="02020603050405020304" pitchFamily="18" charset="0"/>
              </a:rPr>
              <a:t>(Liu &amp; Li, 2016)</a:t>
            </a:r>
          </a:p>
        </p:txBody>
      </p:sp>
      <p:sp>
        <p:nvSpPr>
          <p:cNvPr id="364" name="Google Shape;364;p40"/>
          <p:cNvSpPr txBox="1">
            <a:spLocks noGrp="1"/>
          </p:cNvSpPr>
          <p:nvPr>
            <p:ph type="subTitle" idx="4294967295"/>
          </p:nvPr>
        </p:nvSpPr>
        <p:spPr>
          <a:xfrm>
            <a:off x="6145126" y="755137"/>
            <a:ext cx="2010900" cy="3912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2400">
                <a:solidFill>
                  <a:schemeClr val="bg2"/>
                </a:solidFill>
                <a:latin typeface="Lora"/>
                <a:ea typeface="Lora"/>
                <a:cs typeface="Lora"/>
                <a:sym typeface="Lora"/>
              </a:rPr>
              <a:t>Fixed</a:t>
            </a:r>
            <a:endParaRPr sz="2400">
              <a:solidFill>
                <a:schemeClr val="bg2"/>
              </a:solidFill>
              <a:latin typeface="Lora"/>
              <a:ea typeface="Lora"/>
              <a:cs typeface="Lora"/>
              <a:sym typeface="Lora"/>
            </a:endParaRPr>
          </a:p>
        </p:txBody>
      </p:sp>
      <p:sp>
        <p:nvSpPr>
          <p:cNvPr id="365" name="Google Shape;365;p40"/>
          <p:cNvSpPr txBox="1">
            <a:spLocks noGrp="1"/>
          </p:cNvSpPr>
          <p:nvPr>
            <p:ph type="subTitle" idx="4294967295"/>
          </p:nvPr>
        </p:nvSpPr>
        <p:spPr>
          <a:xfrm>
            <a:off x="5987990" y="1088080"/>
            <a:ext cx="3054529" cy="571800"/>
          </a:xfrm>
          <a:prstGeom prst="rect">
            <a:avLst/>
          </a:prstGeom>
        </p:spPr>
        <p:txBody>
          <a:bodyPr spcFirstLastPara="1" wrap="square" lIns="91425" tIns="91425" rIns="91425" bIns="91425" anchor="t" anchorCtr="0">
            <a:noAutofit/>
          </a:bodyPr>
          <a:lstStyle/>
          <a:p>
            <a:pPr marL="139700" indent="0">
              <a:buNone/>
            </a:pPr>
            <a:r>
              <a:rPr lang="en-SG" sz="1400" b="0" i="0" u="none" strike="noStrike">
                <a:solidFill>
                  <a:srgbClr val="000000"/>
                </a:solidFill>
                <a:effectLst/>
                <a:latin typeface="Times New Roman" panose="02020603050405020304" pitchFamily="18" charset="0"/>
              </a:rPr>
              <a:t>Random forest fixed all of these problems as the tree in random forest is running on parallel, and there are no interactions while the building the tree (low bias and high variance</a:t>
            </a:r>
            <a:r>
              <a:rPr lang="en-SG" sz="1400">
                <a:latin typeface="Times New Roman" panose="02020603050405020304" pitchFamily="18" charset="0"/>
              </a:rPr>
              <a:t>). Thus, averaging benefited them</a:t>
            </a:r>
          </a:p>
        </p:txBody>
      </p:sp>
      <p:sp>
        <p:nvSpPr>
          <p:cNvPr id="366" name="Google Shape;366;p40"/>
          <p:cNvSpPr txBox="1">
            <a:spLocks noGrp="1"/>
          </p:cNvSpPr>
          <p:nvPr>
            <p:ph type="subTitle" idx="4294967295"/>
          </p:nvPr>
        </p:nvSpPr>
        <p:spPr>
          <a:xfrm>
            <a:off x="6145126" y="2689292"/>
            <a:ext cx="2010900" cy="3912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2400">
                <a:solidFill>
                  <a:schemeClr val="bg2"/>
                </a:solidFill>
                <a:latin typeface="Lora"/>
                <a:ea typeface="Lora"/>
                <a:cs typeface="Lora"/>
                <a:sym typeface="Lora"/>
              </a:rPr>
              <a:t>Developing</a:t>
            </a:r>
          </a:p>
        </p:txBody>
      </p:sp>
      <p:sp>
        <p:nvSpPr>
          <p:cNvPr id="367" name="Google Shape;367;p40"/>
          <p:cNvSpPr txBox="1">
            <a:spLocks noGrp="1"/>
          </p:cNvSpPr>
          <p:nvPr>
            <p:ph type="subTitle" idx="4294967295"/>
          </p:nvPr>
        </p:nvSpPr>
        <p:spPr>
          <a:xfrm>
            <a:off x="5987990" y="3080492"/>
            <a:ext cx="3183835" cy="571800"/>
          </a:xfrm>
          <a:prstGeom prst="rect">
            <a:avLst/>
          </a:prstGeom>
        </p:spPr>
        <p:txBody>
          <a:bodyPr spcFirstLastPara="1" wrap="square" lIns="91425" tIns="91425" rIns="91425" bIns="91425" anchor="t" anchorCtr="0">
            <a:noAutofit/>
          </a:bodyPr>
          <a:lstStyle/>
          <a:p>
            <a:pPr marL="139700" indent="0">
              <a:buNone/>
            </a:pPr>
            <a:r>
              <a:rPr lang="en-SG" sz="1400" b="0" i="0" u="none" strike="noStrike">
                <a:solidFill>
                  <a:srgbClr val="000000"/>
                </a:solidFill>
                <a:effectLst/>
                <a:latin typeface="Times New Roman" panose="02020603050405020304" pitchFamily="18" charset="0"/>
              </a:rPr>
              <a:t>Random Forest</a:t>
            </a:r>
            <a:r>
              <a:rPr lang="en-SG" sz="1400" b="0" i="0" u="none" strike="noStrike">
                <a:solidFill>
                  <a:srgbClr val="333333"/>
                </a:solidFill>
                <a:effectLst/>
                <a:latin typeface="Times New Roman" panose="02020603050405020304" pitchFamily="18" charset="0"/>
              </a:rPr>
              <a:t> consist of developing a “forest” of decision trees created from a randomized algorithm. Different </a:t>
            </a:r>
            <a:r>
              <a:rPr lang="en-SG" sz="1400" b="0" i="0" u="none" strike="noStrike">
                <a:solidFill>
                  <a:srgbClr val="1C1C1C"/>
                </a:solidFill>
                <a:effectLst/>
                <a:latin typeface="Times New Roman" panose="02020603050405020304" pitchFamily="18" charset="0"/>
              </a:rPr>
              <a:t>random forest regression differs by their randomness </a:t>
            </a:r>
            <a:r>
              <a:rPr lang="en-SG" sz="1400" b="0" i="0" u="none" strike="noStrike">
                <a:solidFill>
                  <a:srgbClr val="333333"/>
                </a:solidFill>
                <a:effectLst/>
                <a:latin typeface="Times New Roman" panose="02020603050405020304" pitchFamily="18" charset="0"/>
              </a:rPr>
              <a:t>noise perturbation to the induction procedure</a:t>
            </a:r>
            <a:endParaRPr lang="en-SG" sz="1400" b="0" i="0" u="none" strike="noStrike">
              <a:solidFill>
                <a:srgbClr val="000000"/>
              </a:solidFill>
              <a:effectLst/>
              <a:latin typeface="Times New Roman" panose="02020603050405020304" pitchFamily="18" charset="0"/>
            </a:endParaRPr>
          </a:p>
        </p:txBody>
      </p:sp>
      <p:grpSp>
        <p:nvGrpSpPr>
          <p:cNvPr id="368" name="Google Shape;368;p40"/>
          <p:cNvGrpSpPr/>
          <p:nvPr/>
        </p:nvGrpSpPr>
        <p:grpSpPr>
          <a:xfrm>
            <a:off x="3406668" y="1702019"/>
            <a:ext cx="420811" cy="418507"/>
            <a:chOff x="-5971525" y="3273750"/>
            <a:chExt cx="292250" cy="290650"/>
          </a:xfrm>
        </p:grpSpPr>
        <p:sp>
          <p:nvSpPr>
            <p:cNvPr id="369" name="Google Shape;369;p4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40"/>
          <p:cNvGrpSpPr/>
          <p:nvPr/>
        </p:nvGrpSpPr>
        <p:grpSpPr>
          <a:xfrm>
            <a:off x="5315271" y="3492339"/>
            <a:ext cx="423079" cy="419659"/>
            <a:chOff x="-4475825" y="3612425"/>
            <a:chExt cx="293825" cy="291450"/>
          </a:xfrm>
        </p:grpSpPr>
        <p:sp>
          <p:nvSpPr>
            <p:cNvPr id="384" name="Google Shape;384;p4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Tools with solid fill">
            <a:extLst>
              <a:ext uri="{FF2B5EF4-FFF2-40B4-BE49-F238E27FC236}">
                <a16:creationId xmlns:a16="http://schemas.microsoft.com/office/drawing/2014/main" id="{4F9EEE00-3D19-166B-A956-1FA1814C4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3115" y="1634570"/>
            <a:ext cx="553397" cy="553397"/>
          </a:xfrm>
          <a:prstGeom prst="rect">
            <a:avLst/>
          </a:prstGeom>
        </p:spPr>
      </p:pic>
      <p:pic>
        <p:nvPicPr>
          <p:cNvPr id="5" name="Graphic 4" descr="Forest scene with solid fill">
            <a:extLst>
              <a:ext uri="{FF2B5EF4-FFF2-40B4-BE49-F238E27FC236}">
                <a16:creationId xmlns:a16="http://schemas.microsoft.com/office/drawing/2014/main" id="{E065A09E-5499-2D47-D677-67B137CFE3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2781" y="3396434"/>
            <a:ext cx="548639" cy="548639"/>
          </a:xfrm>
          <a:prstGeom prst="rect">
            <a:avLst/>
          </a:prstGeom>
        </p:spPr>
      </p:pic>
    </p:spTree>
    <p:extLst>
      <p:ext uri="{BB962C8B-B14F-4D97-AF65-F5344CB8AC3E}">
        <p14:creationId xmlns:p14="http://schemas.microsoft.com/office/powerpoint/2010/main" val="256136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436436" y="434464"/>
            <a:ext cx="8229600" cy="572700"/>
          </a:xfrm>
          <a:prstGeom prst="rect">
            <a:avLst/>
          </a:prstGeom>
        </p:spPr>
        <p:txBody>
          <a:bodyPr spcFirstLastPara="1" wrap="square" lIns="91425" tIns="91425" rIns="91425" bIns="91425" anchor="t" anchorCtr="0">
            <a:noAutofit/>
          </a:bodyPr>
          <a:lstStyle/>
          <a:p>
            <a:pPr algn="ctr"/>
            <a:r>
              <a:rPr lang="en-SG" sz="4400"/>
              <a:t>Agenda</a:t>
            </a:r>
            <a:endParaRPr lang="en-US" sz="4400"/>
          </a:p>
          <a:p>
            <a:pPr marL="0" lvl="0" indent="0" algn="ctr">
              <a:spcBef>
                <a:spcPts val="0"/>
              </a:spcBef>
              <a:spcAft>
                <a:spcPts val="0"/>
              </a:spcAft>
              <a:buNone/>
            </a:pPr>
            <a:endParaRPr lang="en"/>
          </a:p>
        </p:txBody>
      </p:sp>
      <p:sp>
        <p:nvSpPr>
          <p:cNvPr id="102" name="Google Shape;102;p18"/>
          <p:cNvSpPr txBox="1"/>
          <p:nvPr/>
        </p:nvSpPr>
        <p:spPr>
          <a:xfrm>
            <a:off x="653620" y="3352892"/>
            <a:ext cx="1796831" cy="3486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000">
                <a:solidFill>
                  <a:schemeClr val="bg2"/>
                </a:solidFill>
                <a:latin typeface="Cormorant Garamond"/>
                <a:cs typeface="Cormorant Garamond"/>
              </a:rPr>
              <a:t>Motivation</a:t>
            </a:r>
          </a:p>
        </p:txBody>
      </p:sp>
      <p:sp>
        <p:nvSpPr>
          <p:cNvPr id="105" name="Google Shape;105;p18"/>
          <p:cNvSpPr txBox="1"/>
          <p:nvPr/>
        </p:nvSpPr>
        <p:spPr>
          <a:xfrm>
            <a:off x="2264143" y="3349258"/>
            <a:ext cx="1656997" cy="3486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US" sz="2000">
                <a:solidFill>
                  <a:schemeClr val="bg2"/>
                </a:solidFill>
                <a:latin typeface="Cormorant Garamond"/>
                <a:cs typeface="Cormorant Garamond"/>
              </a:rPr>
              <a:t>Data</a:t>
            </a:r>
          </a:p>
        </p:txBody>
      </p:sp>
      <p:sp>
        <p:nvSpPr>
          <p:cNvPr id="108" name="Google Shape;108;p18"/>
          <p:cNvSpPr txBox="1"/>
          <p:nvPr/>
        </p:nvSpPr>
        <p:spPr>
          <a:xfrm>
            <a:off x="3760736" y="3352892"/>
            <a:ext cx="1581000" cy="3486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None/>
            </a:pPr>
            <a:r>
              <a:rPr lang="en" sz="2000">
                <a:solidFill>
                  <a:schemeClr val="dk2"/>
                </a:solidFill>
                <a:latin typeface="Cormorant Garamond"/>
                <a:ea typeface="Cormorant Garamond"/>
                <a:cs typeface="Cormorant Garamond"/>
              </a:rPr>
              <a:t>Methodology</a:t>
            </a:r>
          </a:p>
        </p:txBody>
      </p:sp>
      <p:sp>
        <p:nvSpPr>
          <p:cNvPr id="111" name="Google Shape;111;p18"/>
          <p:cNvSpPr txBox="1"/>
          <p:nvPr/>
        </p:nvSpPr>
        <p:spPr>
          <a:xfrm>
            <a:off x="5486197" y="3349258"/>
            <a:ext cx="1443553" cy="348600"/>
          </a:xfrm>
          <a:prstGeom prst="rect">
            <a:avLst/>
          </a:prstGeom>
          <a:noFill/>
          <a:ln>
            <a:noFill/>
          </a:ln>
        </p:spPr>
        <p:txBody>
          <a:bodyPr spcFirstLastPara="1" wrap="square" lIns="91425" tIns="91425" rIns="91425" bIns="91425" anchor="ctr" anchorCtr="0">
            <a:noAutofit/>
          </a:bodyPr>
          <a:lstStyle/>
          <a:p>
            <a:pPr marL="0" lvl="0" indent="0" algn="l">
              <a:spcBef>
                <a:spcPts val="0"/>
              </a:spcBef>
              <a:spcAft>
                <a:spcPts val="0"/>
              </a:spcAft>
              <a:buSzPts val="1100"/>
              <a:buFont typeface="Arial"/>
              <a:buNone/>
            </a:pPr>
            <a:r>
              <a:rPr lang="en" sz="2000">
                <a:solidFill>
                  <a:schemeClr val="dk2"/>
                </a:solidFill>
                <a:latin typeface="Cormorant Garamond"/>
                <a:ea typeface="Cormorant Garamond"/>
                <a:cs typeface="Cormorant Garamond"/>
              </a:rPr>
              <a:t>Results</a:t>
            </a:r>
          </a:p>
        </p:txBody>
      </p:sp>
      <p:sp>
        <p:nvSpPr>
          <p:cNvPr id="114" name="Google Shape;114;p18"/>
          <p:cNvSpPr txBox="1"/>
          <p:nvPr/>
        </p:nvSpPr>
        <p:spPr>
          <a:xfrm>
            <a:off x="7101180" y="3349258"/>
            <a:ext cx="1581000" cy="978558"/>
          </a:xfrm>
          <a:prstGeom prst="rect">
            <a:avLst/>
          </a:prstGeom>
          <a:noFill/>
          <a:ln>
            <a:noFill/>
          </a:ln>
        </p:spPr>
        <p:txBody>
          <a:bodyPr spcFirstLastPara="1" wrap="square" lIns="91425" tIns="91425" rIns="91425" bIns="91425" anchor="ctr" anchorCtr="0">
            <a:noAutofit/>
          </a:bodyPr>
          <a:lstStyle/>
          <a:p>
            <a:pPr>
              <a:buClr>
                <a:schemeClr val="dk1"/>
              </a:buClr>
              <a:buSzPts val="1100"/>
            </a:pPr>
            <a:r>
              <a:rPr lang="en" sz="2000">
                <a:solidFill>
                  <a:schemeClr val="dk2"/>
                </a:solidFill>
                <a:latin typeface="Cormorant Garamond Medium"/>
                <a:ea typeface="Cormorant Garamond"/>
                <a:cs typeface="Cormorant Garamond"/>
              </a:rPr>
              <a:t>Discussion and limitation</a:t>
            </a:r>
          </a:p>
        </p:txBody>
      </p:sp>
      <p:grpSp>
        <p:nvGrpSpPr>
          <p:cNvPr id="11" name="Group 10">
            <a:extLst>
              <a:ext uri="{FF2B5EF4-FFF2-40B4-BE49-F238E27FC236}">
                <a16:creationId xmlns:a16="http://schemas.microsoft.com/office/drawing/2014/main" id="{688D19FF-0D30-9F0D-88FB-B3519EB29032}"/>
              </a:ext>
            </a:extLst>
          </p:cNvPr>
          <p:cNvGrpSpPr/>
          <p:nvPr/>
        </p:nvGrpSpPr>
        <p:grpSpPr>
          <a:xfrm>
            <a:off x="652664" y="1712253"/>
            <a:ext cx="7982958" cy="1207175"/>
            <a:chOff x="652664" y="1712253"/>
            <a:chExt cx="7982958" cy="1207175"/>
          </a:xfrm>
        </p:grpSpPr>
        <p:sp>
          <p:nvSpPr>
            <p:cNvPr id="121" name="Google Shape;121;p18"/>
            <p:cNvSpPr/>
            <p:nvPr/>
          </p:nvSpPr>
          <p:spPr>
            <a:xfrm>
              <a:off x="7101566" y="2359928"/>
              <a:ext cx="1200184" cy="55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8"/>
            <p:cNvGrpSpPr/>
            <p:nvPr/>
          </p:nvGrpSpPr>
          <p:grpSpPr>
            <a:xfrm>
              <a:off x="652664" y="1712253"/>
              <a:ext cx="1534927" cy="1207175"/>
              <a:chOff x="460000" y="1784225"/>
              <a:chExt cx="1581500" cy="1207175"/>
            </a:xfrm>
          </p:grpSpPr>
          <p:sp>
            <p:nvSpPr>
              <p:cNvPr id="123" name="Google Shape;123;p18"/>
              <p:cNvSpPr txBox="1"/>
              <p:nvPr/>
            </p:nvSpPr>
            <p:spPr>
              <a:xfrm>
                <a:off x="460500" y="1784225"/>
                <a:ext cx="1581000" cy="29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a:solidFill>
                      <a:schemeClr val="dk2"/>
                    </a:solidFill>
                    <a:latin typeface="Cormorant Garamond"/>
                    <a:ea typeface="Cormorant Garamond"/>
                    <a:cs typeface="Cormorant Garamond"/>
                    <a:sym typeface="Cormorant Garamond"/>
                  </a:rPr>
                  <a:t>01</a:t>
                </a:r>
                <a:endParaRPr sz="3000">
                  <a:solidFill>
                    <a:schemeClr val="dk2"/>
                  </a:solidFill>
                  <a:latin typeface="Cormorant Garamond"/>
                  <a:ea typeface="Cormorant Garamond"/>
                  <a:cs typeface="Cormorant Garamond"/>
                  <a:sym typeface="Cormorant Garamond"/>
                </a:endParaRPr>
              </a:p>
            </p:txBody>
          </p:sp>
          <p:sp>
            <p:nvSpPr>
              <p:cNvPr id="129" name="Google Shape;129;p18"/>
              <p:cNvSpPr/>
              <p:nvPr/>
            </p:nvSpPr>
            <p:spPr>
              <a:xfrm>
                <a:off x="460000" y="2431900"/>
                <a:ext cx="1236600" cy="55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18"/>
              <p:cNvCxnSpPr/>
              <p:nvPr/>
            </p:nvCxnSpPr>
            <p:spPr>
              <a:xfrm>
                <a:off x="1271638" y="2708350"/>
                <a:ext cx="657000" cy="0"/>
              </a:xfrm>
              <a:prstGeom prst="straightConnector1">
                <a:avLst/>
              </a:prstGeom>
              <a:noFill/>
              <a:ln w="9525" cap="flat" cmpd="sng">
                <a:solidFill>
                  <a:schemeClr val="dk2"/>
                </a:solidFill>
                <a:prstDash val="solid"/>
                <a:round/>
                <a:headEnd type="none" w="med" len="med"/>
                <a:tailEnd type="triangle" w="med" len="med"/>
              </a:ln>
            </p:spPr>
          </p:cxnSp>
        </p:grpSp>
        <p:grpSp>
          <p:nvGrpSpPr>
            <p:cNvPr id="131" name="Google Shape;131;p18"/>
            <p:cNvGrpSpPr/>
            <p:nvPr/>
          </p:nvGrpSpPr>
          <p:grpSpPr>
            <a:xfrm>
              <a:off x="2264143" y="1712253"/>
              <a:ext cx="1534709" cy="1207175"/>
              <a:chOff x="2120375" y="1784225"/>
              <a:chExt cx="1581275" cy="1207175"/>
            </a:xfrm>
          </p:grpSpPr>
          <p:sp>
            <p:nvSpPr>
              <p:cNvPr id="132" name="Google Shape;132;p18"/>
              <p:cNvSpPr txBox="1"/>
              <p:nvPr/>
            </p:nvSpPr>
            <p:spPr>
              <a:xfrm>
                <a:off x="2120650" y="1784225"/>
                <a:ext cx="1581000" cy="29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a:solidFill>
                      <a:schemeClr val="dk2"/>
                    </a:solidFill>
                    <a:latin typeface="Cormorant Garamond"/>
                    <a:ea typeface="Cormorant Garamond"/>
                    <a:cs typeface="Cormorant Garamond"/>
                    <a:sym typeface="Cormorant Garamond"/>
                  </a:rPr>
                  <a:t>02</a:t>
                </a:r>
                <a:endParaRPr sz="3000">
                  <a:solidFill>
                    <a:schemeClr val="dk2"/>
                  </a:solidFill>
                  <a:latin typeface="Cormorant Garamond"/>
                  <a:ea typeface="Cormorant Garamond"/>
                  <a:cs typeface="Cormorant Garamond"/>
                  <a:sym typeface="Cormorant Garamond"/>
                </a:endParaRPr>
              </a:p>
            </p:txBody>
          </p:sp>
          <p:grpSp>
            <p:nvGrpSpPr>
              <p:cNvPr id="133" name="Google Shape;133;p18"/>
              <p:cNvGrpSpPr/>
              <p:nvPr/>
            </p:nvGrpSpPr>
            <p:grpSpPr>
              <a:xfrm>
                <a:off x="2550658" y="2618652"/>
                <a:ext cx="44182" cy="139555"/>
                <a:chOff x="1314475" y="946725"/>
                <a:chExt cx="62750" cy="198200"/>
              </a:xfrm>
            </p:grpSpPr>
            <p:sp>
              <p:nvSpPr>
                <p:cNvPr id="134" name="Google Shape;134;p18"/>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dk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 name="Google Shape;135;p18"/>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dk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 name="Google Shape;136;p18"/>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dk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8" name="Google Shape;138;p18"/>
              <p:cNvSpPr/>
              <p:nvPr/>
            </p:nvSpPr>
            <p:spPr>
              <a:xfrm>
                <a:off x="2120375" y="2431900"/>
                <a:ext cx="1236600" cy="55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 name="Google Shape;139;p18"/>
              <p:cNvCxnSpPr/>
              <p:nvPr/>
            </p:nvCxnSpPr>
            <p:spPr>
              <a:xfrm>
                <a:off x="2931538" y="2708350"/>
                <a:ext cx="657000" cy="0"/>
              </a:xfrm>
              <a:prstGeom prst="straightConnector1">
                <a:avLst/>
              </a:prstGeom>
              <a:noFill/>
              <a:ln w="9525" cap="flat" cmpd="sng">
                <a:solidFill>
                  <a:schemeClr val="dk2"/>
                </a:solidFill>
                <a:prstDash val="solid"/>
                <a:round/>
                <a:headEnd type="none" w="med" len="med"/>
                <a:tailEnd type="triangle" w="med" len="med"/>
              </a:ln>
            </p:spPr>
          </p:cxnSp>
        </p:grpSp>
        <p:grpSp>
          <p:nvGrpSpPr>
            <p:cNvPr id="145" name="Google Shape;145;p18"/>
            <p:cNvGrpSpPr/>
            <p:nvPr/>
          </p:nvGrpSpPr>
          <p:grpSpPr>
            <a:xfrm>
              <a:off x="5486197" y="1712253"/>
              <a:ext cx="1535178" cy="1207175"/>
              <a:chOff x="5440950" y="1784225"/>
              <a:chExt cx="1581000" cy="1207175"/>
            </a:xfrm>
          </p:grpSpPr>
          <p:sp>
            <p:nvSpPr>
              <p:cNvPr id="146" name="Google Shape;146;p18"/>
              <p:cNvSpPr txBox="1"/>
              <p:nvPr/>
            </p:nvSpPr>
            <p:spPr>
              <a:xfrm>
                <a:off x="5440950" y="1784225"/>
                <a:ext cx="1581000" cy="29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a:solidFill>
                      <a:schemeClr val="dk2"/>
                    </a:solidFill>
                    <a:latin typeface="Cormorant Garamond"/>
                    <a:ea typeface="Cormorant Garamond"/>
                    <a:cs typeface="Cormorant Garamond"/>
                    <a:sym typeface="Cormorant Garamond"/>
                  </a:rPr>
                  <a:t>04</a:t>
                </a:r>
                <a:endParaRPr sz="3000">
                  <a:solidFill>
                    <a:schemeClr val="dk2"/>
                  </a:solidFill>
                  <a:latin typeface="Cormorant Garamond"/>
                  <a:ea typeface="Cormorant Garamond"/>
                  <a:cs typeface="Cormorant Garamond"/>
                  <a:sym typeface="Cormorant Garamond"/>
                </a:endParaRPr>
              </a:p>
            </p:txBody>
          </p:sp>
          <p:grpSp>
            <p:nvGrpSpPr>
              <p:cNvPr id="147" name="Google Shape;147;p18"/>
              <p:cNvGrpSpPr/>
              <p:nvPr/>
            </p:nvGrpSpPr>
            <p:grpSpPr>
              <a:xfrm>
                <a:off x="5656511" y="2638586"/>
                <a:ext cx="122638" cy="119610"/>
                <a:chOff x="1005975" y="380625"/>
                <a:chExt cx="174175" cy="169875"/>
              </a:xfrm>
            </p:grpSpPr>
            <p:sp>
              <p:nvSpPr>
                <p:cNvPr id="149" name="Google Shape;149;p18"/>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dk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 name="Google Shape;150;p18"/>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dk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51" name="Google Shape;151;p18"/>
              <p:cNvSpPr/>
              <p:nvPr/>
            </p:nvSpPr>
            <p:spPr>
              <a:xfrm>
                <a:off x="5441525" y="2431900"/>
                <a:ext cx="1236600" cy="55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18"/>
              <p:cNvCxnSpPr/>
              <p:nvPr/>
            </p:nvCxnSpPr>
            <p:spPr>
              <a:xfrm>
                <a:off x="6254088" y="2708350"/>
                <a:ext cx="657000" cy="0"/>
              </a:xfrm>
              <a:prstGeom prst="straightConnector1">
                <a:avLst/>
              </a:prstGeom>
              <a:noFill/>
              <a:ln w="9525" cap="flat" cmpd="sng">
                <a:solidFill>
                  <a:schemeClr val="dk2"/>
                </a:solidFill>
                <a:prstDash val="solid"/>
                <a:round/>
                <a:headEnd type="none" w="med" len="med"/>
                <a:tailEnd type="triangle" w="med" len="med"/>
              </a:ln>
            </p:spPr>
          </p:cxnSp>
        </p:grpSp>
        <p:grpSp>
          <p:nvGrpSpPr>
            <p:cNvPr id="10" name="Group 9">
              <a:extLst>
                <a:ext uri="{FF2B5EF4-FFF2-40B4-BE49-F238E27FC236}">
                  <a16:creationId xmlns:a16="http://schemas.microsoft.com/office/drawing/2014/main" id="{67A4D466-6125-B3F7-8AA0-B3084A51F3A6}"/>
                </a:ext>
              </a:extLst>
            </p:cNvPr>
            <p:cNvGrpSpPr/>
            <p:nvPr/>
          </p:nvGrpSpPr>
          <p:grpSpPr>
            <a:xfrm>
              <a:off x="3760736" y="1712253"/>
              <a:ext cx="1657084" cy="1207175"/>
              <a:chOff x="3760736" y="1712253"/>
              <a:chExt cx="1657084" cy="1207175"/>
            </a:xfrm>
          </p:grpSpPr>
          <p:sp>
            <p:nvSpPr>
              <p:cNvPr id="141" name="Google Shape;141;p18"/>
              <p:cNvSpPr txBox="1"/>
              <p:nvPr/>
            </p:nvSpPr>
            <p:spPr>
              <a:xfrm>
                <a:off x="3760788" y="1712253"/>
                <a:ext cx="1656945" cy="29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a:solidFill>
                      <a:schemeClr val="dk2"/>
                    </a:solidFill>
                    <a:latin typeface="Cormorant Garamond"/>
                    <a:ea typeface="Cormorant Garamond"/>
                    <a:cs typeface="Cormorant Garamond"/>
                    <a:sym typeface="Cormorant Garamond"/>
                  </a:rPr>
                  <a:t>03</a:t>
                </a:r>
                <a:endParaRPr sz="3000">
                  <a:solidFill>
                    <a:schemeClr val="dk2"/>
                  </a:solidFill>
                  <a:latin typeface="Cormorant Garamond"/>
                  <a:ea typeface="Cormorant Garamond"/>
                  <a:cs typeface="Cormorant Garamond"/>
                  <a:sym typeface="Cormorant Garamond"/>
                </a:endParaRPr>
              </a:p>
            </p:txBody>
          </p:sp>
          <p:sp>
            <p:nvSpPr>
              <p:cNvPr id="143" name="Google Shape;143;p18"/>
              <p:cNvSpPr/>
              <p:nvPr/>
            </p:nvSpPr>
            <p:spPr>
              <a:xfrm>
                <a:off x="3760736" y="2359928"/>
                <a:ext cx="1376454" cy="559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18"/>
              <p:cNvCxnSpPr>
                <a:cxnSpLocks/>
              </p:cNvCxnSpPr>
              <p:nvPr/>
            </p:nvCxnSpPr>
            <p:spPr>
              <a:xfrm>
                <a:off x="4680387" y="2636378"/>
                <a:ext cx="737433" cy="142"/>
              </a:xfrm>
              <a:prstGeom prst="straightConnector1">
                <a:avLst/>
              </a:prstGeom>
              <a:noFill/>
              <a:ln w="9525" cap="flat" cmpd="sng">
                <a:solidFill>
                  <a:schemeClr val="dk2"/>
                </a:solidFill>
                <a:prstDash val="solid"/>
                <a:round/>
                <a:headEnd type="none" w="med" len="med"/>
                <a:tailEnd type="triangle" w="med" len="med"/>
              </a:ln>
            </p:spPr>
          </p:cxnSp>
        </p:grpSp>
        <p:sp>
          <p:nvSpPr>
            <p:cNvPr id="7" name="Google Shape;146;p18">
              <a:extLst>
                <a:ext uri="{FF2B5EF4-FFF2-40B4-BE49-F238E27FC236}">
                  <a16:creationId xmlns:a16="http://schemas.microsoft.com/office/drawing/2014/main" id="{83A74B4A-3911-DA5C-5407-C26C797677ED}"/>
                </a:ext>
              </a:extLst>
            </p:cNvPr>
            <p:cNvSpPr txBox="1"/>
            <p:nvPr/>
          </p:nvSpPr>
          <p:spPr>
            <a:xfrm>
              <a:off x="7101180" y="1712658"/>
              <a:ext cx="1534442" cy="29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000">
                  <a:solidFill>
                    <a:schemeClr val="dk2"/>
                  </a:solidFill>
                  <a:latin typeface="Cormorant Garamond"/>
                  <a:ea typeface="Cormorant Garamond"/>
                  <a:cs typeface="Cormorant Garamond"/>
                  <a:sym typeface="Cormorant Garamond"/>
                </a:rPr>
                <a:t>05</a:t>
              </a:r>
              <a:endParaRPr sz="3000">
                <a:solidFill>
                  <a:schemeClr val="dk2"/>
                </a:solidFill>
                <a:latin typeface="Cormorant Garamond"/>
                <a:ea typeface="Cormorant Garamond"/>
                <a:cs typeface="Cormorant Garamond"/>
                <a:sym typeface="Cormorant Garamond"/>
              </a:endParaRPr>
            </a:p>
          </p:txBody>
        </p:sp>
      </p:grpSp>
      <p:pic>
        <p:nvPicPr>
          <p:cNvPr id="8" name="Picture 7">
            <a:extLst>
              <a:ext uri="{FF2B5EF4-FFF2-40B4-BE49-F238E27FC236}">
                <a16:creationId xmlns:a16="http://schemas.microsoft.com/office/drawing/2014/main" id="{4A8A2F14-1CCA-5BB5-FED1-5986AA8769A2}"/>
              </a:ext>
            </a:extLst>
          </p:cNvPr>
          <p:cNvPicPr>
            <a:picLocks noChangeAspect="1"/>
          </p:cNvPicPr>
          <p:nvPr/>
        </p:nvPicPr>
        <p:blipFill>
          <a:blip r:embed="rId3"/>
          <a:stretch>
            <a:fillRect/>
          </a:stretch>
        </p:blipFill>
        <p:spPr>
          <a:xfrm>
            <a:off x="712927" y="2376512"/>
            <a:ext cx="539633" cy="539633"/>
          </a:xfrm>
          <a:prstGeom prst="rect">
            <a:avLst/>
          </a:prstGeom>
        </p:spPr>
      </p:pic>
      <p:pic>
        <p:nvPicPr>
          <p:cNvPr id="12" name="Picture 11">
            <a:extLst>
              <a:ext uri="{FF2B5EF4-FFF2-40B4-BE49-F238E27FC236}">
                <a16:creationId xmlns:a16="http://schemas.microsoft.com/office/drawing/2014/main" id="{38BE507B-3A95-3121-EFF7-832AD63E2DFC}"/>
              </a:ext>
            </a:extLst>
          </p:cNvPr>
          <p:cNvPicPr>
            <a:picLocks noChangeAspect="1"/>
          </p:cNvPicPr>
          <p:nvPr/>
        </p:nvPicPr>
        <p:blipFill>
          <a:blip r:embed="rId4"/>
          <a:stretch>
            <a:fillRect/>
          </a:stretch>
        </p:blipFill>
        <p:spPr>
          <a:xfrm>
            <a:off x="2339023" y="2402829"/>
            <a:ext cx="491232" cy="491232"/>
          </a:xfrm>
          <a:prstGeom prst="rect">
            <a:avLst/>
          </a:prstGeom>
        </p:spPr>
      </p:pic>
      <p:pic>
        <p:nvPicPr>
          <p:cNvPr id="14" name="Picture 13">
            <a:extLst>
              <a:ext uri="{FF2B5EF4-FFF2-40B4-BE49-F238E27FC236}">
                <a16:creationId xmlns:a16="http://schemas.microsoft.com/office/drawing/2014/main" id="{9AD5435D-DE0A-5C57-4A05-56B52FE13474}"/>
              </a:ext>
            </a:extLst>
          </p:cNvPr>
          <p:cNvPicPr>
            <a:picLocks noChangeAspect="1"/>
          </p:cNvPicPr>
          <p:nvPr/>
        </p:nvPicPr>
        <p:blipFill>
          <a:blip r:embed="rId5"/>
          <a:stretch>
            <a:fillRect/>
          </a:stretch>
        </p:blipFill>
        <p:spPr>
          <a:xfrm>
            <a:off x="3834489" y="2385821"/>
            <a:ext cx="509361" cy="509361"/>
          </a:xfrm>
          <a:prstGeom prst="rect">
            <a:avLst/>
          </a:prstGeom>
        </p:spPr>
      </p:pic>
      <p:pic>
        <p:nvPicPr>
          <p:cNvPr id="16" name="Picture 15">
            <a:extLst>
              <a:ext uri="{FF2B5EF4-FFF2-40B4-BE49-F238E27FC236}">
                <a16:creationId xmlns:a16="http://schemas.microsoft.com/office/drawing/2014/main" id="{01E2900B-E33F-F3C3-C3EE-4011D9F2E257}"/>
              </a:ext>
            </a:extLst>
          </p:cNvPr>
          <p:cNvPicPr>
            <a:picLocks noChangeAspect="1"/>
          </p:cNvPicPr>
          <p:nvPr/>
        </p:nvPicPr>
        <p:blipFill>
          <a:blip r:embed="rId6"/>
          <a:stretch>
            <a:fillRect/>
          </a:stretch>
        </p:blipFill>
        <p:spPr>
          <a:xfrm>
            <a:off x="5545386" y="2387461"/>
            <a:ext cx="509361" cy="509361"/>
          </a:xfrm>
          <a:prstGeom prst="rect">
            <a:avLst/>
          </a:prstGeom>
        </p:spPr>
      </p:pic>
      <p:pic>
        <p:nvPicPr>
          <p:cNvPr id="18" name="Picture 17">
            <a:extLst>
              <a:ext uri="{FF2B5EF4-FFF2-40B4-BE49-F238E27FC236}">
                <a16:creationId xmlns:a16="http://schemas.microsoft.com/office/drawing/2014/main" id="{F8325D30-1A07-CEFD-1A1E-98DDBEDDD4F9}"/>
              </a:ext>
            </a:extLst>
          </p:cNvPr>
          <p:cNvPicPr>
            <a:picLocks noChangeAspect="1"/>
          </p:cNvPicPr>
          <p:nvPr/>
        </p:nvPicPr>
        <p:blipFill>
          <a:blip r:embed="rId7"/>
          <a:stretch>
            <a:fillRect/>
          </a:stretch>
        </p:blipFill>
        <p:spPr>
          <a:xfrm>
            <a:off x="7194554" y="2435288"/>
            <a:ext cx="397272" cy="397272"/>
          </a:xfrm>
          <a:prstGeom prst="rect">
            <a:avLst/>
          </a:prstGeom>
        </p:spPr>
      </p:pic>
    </p:spTree>
    <p:extLst>
      <p:ext uri="{BB962C8B-B14F-4D97-AF65-F5344CB8AC3E}">
        <p14:creationId xmlns:p14="http://schemas.microsoft.com/office/powerpoint/2010/main" val="31935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sp>
        <p:nvSpPr>
          <p:cNvPr id="394" name="Google Shape;394;p41"/>
          <p:cNvSpPr txBox="1">
            <a:spLocks noGrp="1"/>
          </p:cNvSpPr>
          <p:nvPr>
            <p:ph type="title"/>
          </p:nvPr>
        </p:nvSpPr>
        <p:spPr>
          <a:xfrm>
            <a:off x="713225" y="0"/>
            <a:ext cx="7717500" cy="478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JP"/>
              <a:t>Methodology – Random Forest</a:t>
            </a:r>
            <a:endParaRPr/>
          </a:p>
        </p:txBody>
      </p:sp>
      <p:sp>
        <p:nvSpPr>
          <p:cNvPr id="396" name="Google Shape;396;p41"/>
          <p:cNvSpPr txBox="1"/>
          <p:nvPr/>
        </p:nvSpPr>
        <p:spPr>
          <a:xfrm>
            <a:off x="5039600" y="1374450"/>
            <a:ext cx="1116000" cy="821100"/>
          </a:xfrm>
          <a:prstGeom prst="rect">
            <a:avLst/>
          </a:prstGeom>
          <a:solidFill>
            <a:schemeClr val="dk2"/>
          </a:solidFill>
          <a:ln w="28575" cap="flat" cmpd="sng">
            <a:solidFill>
              <a:schemeClr val="dk1"/>
            </a:solidFill>
            <a:prstDash val="solid"/>
            <a:miter lim="8000"/>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chemeClr val="lt2"/>
              </a:solidFill>
              <a:latin typeface="Lora"/>
              <a:ea typeface="Lora"/>
              <a:cs typeface="Lora"/>
              <a:sym typeface="Lora"/>
            </a:endParaRPr>
          </a:p>
        </p:txBody>
      </p:sp>
      <p:sp>
        <p:nvSpPr>
          <p:cNvPr id="397" name="Google Shape;397;p41"/>
          <p:cNvSpPr txBox="1"/>
          <p:nvPr/>
        </p:nvSpPr>
        <p:spPr>
          <a:xfrm>
            <a:off x="6315700" y="1122402"/>
            <a:ext cx="2828300" cy="533400"/>
          </a:xfrm>
          <a:prstGeom prst="rect">
            <a:avLst/>
          </a:prstGeom>
          <a:noFill/>
          <a:ln>
            <a:noFill/>
          </a:ln>
        </p:spPr>
        <p:txBody>
          <a:bodyPr spcFirstLastPara="1" wrap="square" lIns="91425" tIns="91425" rIns="91425" bIns="91425" anchor="t" anchorCtr="0">
            <a:noAutofit/>
          </a:bodyPr>
          <a:lstStyle/>
          <a:p>
            <a:r>
              <a:rPr lang="en-SG" sz="1400" b="0" i="0" u="none" strike="noStrike">
                <a:solidFill>
                  <a:srgbClr val="000000"/>
                </a:solidFill>
                <a:effectLst/>
                <a:latin typeface="Times New Roman" panose="02020603050405020304" pitchFamily="18" charset="0"/>
              </a:rPr>
              <a:t>According to Dan Liu and </a:t>
            </a:r>
            <a:r>
              <a:rPr lang="en-SG" sz="1400" b="0" i="0" u="none" strike="noStrike" err="1">
                <a:solidFill>
                  <a:srgbClr val="000000"/>
                </a:solidFill>
                <a:effectLst/>
                <a:latin typeface="Times New Roman" panose="02020603050405020304" pitchFamily="18" charset="0"/>
              </a:rPr>
              <a:t>Zhi</a:t>
            </a:r>
            <a:r>
              <a:rPr lang="en-SG" sz="1400" b="0" i="0" u="none" strike="noStrike">
                <a:solidFill>
                  <a:srgbClr val="000000"/>
                </a:solidFill>
                <a:effectLst/>
                <a:latin typeface="Times New Roman" panose="02020603050405020304" pitchFamily="18" charset="0"/>
              </a:rPr>
              <a:t> Li who used random forest to predict the gold price concluded DJIA, and S&amp;P 500 are the only two must be included features </a:t>
            </a:r>
          </a:p>
        </p:txBody>
      </p:sp>
      <p:sp>
        <p:nvSpPr>
          <p:cNvPr id="398" name="Google Shape;398;p41"/>
          <p:cNvSpPr txBox="1"/>
          <p:nvPr/>
        </p:nvSpPr>
        <p:spPr>
          <a:xfrm flipH="1">
            <a:off x="6315700" y="773127"/>
            <a:ext cx="3066814" cy="410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a:solidFill>
                  <a:schemeClr val="bg2"/>
                </a:solidFill>
                <a:latin typeface="Lora"/>
                <a:ea typeface="Lora"/>
                <a:cs typeface="Lora"/>
                <a:sym typeface="Lora"/>
              </a:rPr>
              <a:t>Important Features</a:t>
            </a:r>
          </a:p>
        </p:txBody>
      </p:sp>
      <p:sp>
        <p:nvSpPr>
          <p:cNvPr id="399" name="Google Shape;399;p41"/>
          <p:cNvSpPr txBox="1"/>
          <p:nvPr/>
        </p:nvSpPr>
        <p:spPr>
          <a:xfrm>
            <a:off x="5039600" y="2469825"/>
            <a:ext cx="1113300" cy="821100"/>
          </a:xfrm>
          <a:prstGeom prst="rect">
            <a:avLst/>
          </a:prstGeom>
          <a:solidFill>
            <a:schemeClr val="dk1"/>
          </a:solidFill>
          <a:ln w="28575" cap="flat" cmpd="sng">
            <a:solidFill>
              <a:schemeClr val="dk2"/>
            </a:solidFill>
            <a:prstDash val="solid"/>
            <a:miter lim="8000"/>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chemeClr val="lt2"/>
              </a:solidFill>
              <a:latin typeface="Lora"/>
              <a:ea typeface="Lora"/>
              <a:cs typeface="Lora"/>
              <a:sym typeface="Lora"/>
            </a:endParaRPr>
          </a:p>
        </p:txBody>
      </p:sp>
      <p:sp>
        <p:nvSpPr>
          <p:cNvPr id="402" name="Google Shape;402;p41"/>
          <p:cNvSpPr txBox="1"/>
          <p:nvPr/>
        </p:nvSpPr>
        <p:spPr>
          <a:xfrm>
            <a:off x="5039600" y="3565200"/>
            <a:ext cx="1113300" cy="821100"/>
          </a:xfrm>
          <a:prstGeom prst="rect">
            <a:avLst/>
          </a:prstGeom>
          <a:solidFill>
            <a:schemeClr val="accent1"/>
          </a:solidFill>
          <a:ln w="28575" cap="flat" cmpd="sng">
            <a:solidFill>
              <a:schemeClr val="dk2"/>
            </a:solidFill>
            <a:prstDash val="solid"/>
            <a:miter lim="8000"/>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3000">
              <a:solidFill>
                <a:schemeClr val="dk1"/>
              </a:solidFill>
              <a:latin typeface="Lora"/>
              <a:ea typeface="Lora"/>
              <a:cs typeface="Lora"/>
              <a:sym typeface="Lora"/>
            </a:endParaRPr>
          </a:p>
        </p:txBody>
      </p:sp>
      <p:pic>
        <p:nvPicPr>
          <p:cNvPr id="2" name="Picture 2" descr="Random Forest: A Complete Guide | Built In">
            <a:extLst>
              <a:ext uri="{FF2B5EF4-FFF2-40B4-BE49-F238E27FC236}">
                <a16:creationId xmlns:a16="http://schemas.microsoft.com/office/drawing/2014/main" id="{51AC1A57-F23D-9223-A3A9-216690121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97" t="10658" r="9471" b="16286"/>
          <a:stretch/>
        </p:blipFill>
        <p:spPr bwMode="auto">
          <a:xfrm>
            <a:off x="179772" y="1216791"/>
            <a:ext cx="4654647" cy="27589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7775A4-606C-AB8E-0EAE-1BAFA8BA1AC5}"/>
              </a:ext>
            </a:extLst>
          </p:cNvPr>
          <p:cNvSpPr txBox="1"/>
          <p:nvPr/>
        </p:nvSpPr>
        <p:spPr>
          <a:xfrm>
            <a:off x="6315700" y="2511043"/>
            <a:ext cx="2828300" cy="738664"/>
          </a:xfrm>
          <a:prstGeom prst="rect">
            <a:avLst/>
          </a:prstGeom>
          <a:noFill/>
        </p:spPr>
        <p:txBody>
          <a:bodyPr wrap="square">
            <a:spAutoFit/>
          </a:bodyPr>
          <a:lstStyle/>
          <a:p>
            <a:r>
              <a:rPr lang="en-SG" sz="1400" b="0" i="0" u="none" strike="noStrike">
                <a:solidFill>
                  <a:srgbClr val="000000"/>
                </a:solidFill>
                <a:effectLst/>
                <a:latin typeface="Times New Roman" panose="02020603050405020304" pitchFamily="18" charset="0"/>
              </a:rPr>
              <a:t>Random Forest is a powerful method to predicting the gold price (Liu &amp; Li, 2016)</a:t>
            </a:r>
          </a:p>
        </p:txBody>
      </p:sp>
      <p:sp>
        <p:nvSpPr>
          <p:cNvPr id="6" name="TextBox 5">
            <a:extLst>
              <a:ext uri="{FF2B5EF4-FFF2-40B4-BE49-F238E27FC236}">
                <a16:creationId xmlns:a16="http://schemas.microsoft.com/office/drawing/2014/main" id="{90BD9914-A6DD-ED49-7234-24A4E058302A}"/>
              </a:ext>
            </a:extLst>
          </p:cNvPr>
          <p:cNvSpPr txBox="1"/>
          <p:nvPr/>
        </p:nvSpPr>
        <p:spPr>
          <a:xfrm>
            <a:off x="6315700" y="3390974"/>
            <a:ext cx="2828299" cy="1169551"/>
          </a:xfrm>
          <a:prstGeom prst="rect">
            <a:avLst/>
          </a:prstGeom>
          <a:noFill/>
        </p:spPr>
        <p:txBody>
          <a:bodyPr wrap="square">
            <a:spAutoFit/>
          </a:bodyPr>
          <a:lstStyle/>
          <a:p>
            <a:r>
              <a:rPr lang="en-SG" sz="1400">
                <a:latin typeface="Times New Roman" panose="02020603050405020304" pitchFamily="18" charset="0"/>
              </a:rPr>
              <a:t>T</a:t>
            </a:r>
            <a:r>
              <a:rPr lang="en-SG" sz="1400" b="0" i="0" u="none" strike="noStrike">
                <a:solidFill>
                  <a:srgbClr val="000000"/>
                </a:solidFill>
                <a:effectLst/>
                <a:latin typeface="Times New Roman" panose="02020603050405020304" pitchFamily="18" charset="0"/>
              </a:rPr>
              <a:t>he number of factors should be considered wisely as the more factors included, the more difficult </a:t>
            </a:r>
            <a:r>
              <a:rPr lang="en-SG" sz="1400">
                <a:latin typeface="Times New Roman" panose="02020603050405020304" pitchFamily="18" charset="0"/>
              </a:rPr>
              <a:t>to </a:t>
            </a:r>
            <a:r>
              <a:rPr lang="en-SG" sz="1400" b="0" i="0" u="none" strike="noStrike">
                <a:solidFill>
                  <a:srgbClr val="000000"/>
                </a:solidFill>
                <a:effectLst/>
                <a:latin typeface="Times New Roman" panose="02020603050405020304" pitchFamily="18" charset="0"/>
              </a:rPr>
              <a:t>included more data (Liu &amp; Li, 2016)</a:t>
            </a:r>
          </a:p>
        </p:txBody>
      </p:sp>
      <p:pic>
        <p:nvPicPr>
          <p:cNvPr id="10" name="Picture 9">
            <a:extLst>
              <a:ext uri="{FF2B5EF4-FFF2-40B4-BE49-F238E27FC236}">
                <a16:creationId xmlns:a16="http://schemas.microsoft.com/office/drawing/2014/main" id="{7BFF7FBA-A825-706D-BF11-C7042D64F02E}"/>
              </a:ext>
            </a:extLst>
          </p:cNvPr>
          <p:cNvPicPr>
            <a:picLocks noChangeAspect="1"/>
          </p:cNvPicPr>
          <p:nvPr/>
        </p:nvPicPr>
        <p:blipFill>
          <a:blip r:embed="rId4"/>
          <a:stretch>
            <a:fillRect/>
          </a:stretch>
        </p:blipFill>
        <p:spPr>
          <a:xfrm>
            <a:off x="5317065" y="2601191"/>
            <a:ext cx="558368" cy="558368"/>
          </a:xfrm>
          <a:prstGeom prst="rect">
            <a:avLst/>
          </a:prstGeom>
        </p:spPr>
      </p:pic>
      <p:pic>
        <p:nvPicPr>
          <p:cNvPr id="12" name="Picture 11">
            <a:extLst>
              <a:ext uri="{FF2B5EF4-FFF2-40B4-BE49-F238E27FC236}">
                <a16:creationId xmlns:a16="http://schemas.microsoft.com/office/drawing/2014/main" id="{32510DC4-31E8-EA1A-943B-0BD9412E4E3E}"/>
              </a:ext>
            </a:extLst>
          </p:cNvPr>
          <p:cNvPicPr>
            <a:picLocks noChangeAspect="1"/>
          </p:cNvPicPr>
          <p:nvPr/>
        </p:nvPicPr>
        <p:blipFill>
          <a:blip r:embed="rId5"/>
          <a:stretch>
            <a:fillRect/>
          </a:stretch>
        </p:blipFill>
        <p:spPr>
          <a:xfrm>
            <a:off x="5252067" y="1440818"/>
            <a:ext cx="688363" cy="688363"/>
          </a:xfrm>
          <a:prstGeom prst="rect">
            <a:avLst/>
          </a:prstGeom>
        </p:spPr>
      </p:pic>
      <p:pic>
        <p:nvPicPr>
          <p:cNvPr id="14" name="Picture 13">
            <a:extLst>
              <a:ext uri="{FF2B5EF4-FFF2-40B4-BE49-F238E27FC236}">
                <a16:creationId xmlns:a16="http://schemas.microsoft.com/office/drawing/2014/main" id="{B9C3D4FC-3C4B-C8DC-2D0C-2086A2206669}"/>
              </a:ext>
            </a:extLst>
          </p:cNvPr>
          <p:cNvPicPr>
            <a:picLocks noChangeAspect="1"/>
          </p:cNvPicPr>
          <p:nvPr/>
        </p:nvPicPr>
        <p:blipFill>
          <a:blip r:embed="rId6"/>
          <a:stretch>
            <a:fillRect/>
          </a:stretch>
        </p:blipFill>
        <p:spPr>
          <a:xfrm>
            <a:off x="5286075" y="3659674"/>
            <a:ext cx="632150" cy="632150"/>
          </a:xfrm>
          <a:prstGeom prst="rect">
            <a:avLst/>
          </a:prstGeom>
        </p:spPr>
      </p:pic>
    </p:spTree>
    <p:extLst>
      <p:ext uri="{BB962C8B-B14F-4D97-AF65-F5344CB8AC3E}">
        <p14:creationId xmlns:p14="http://schemas.microsoft.com/office/powerpoint/2010/main" val="2808721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34"/>
          <p:cNvSpPr/>
          <p:nvPr/>
        </p:nvSpPr>
        <p:spPr>
          <a:xfrm>
            <a:off x="641000" y="2078350"/>
            <a:ext cx="7864800" cy="2284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 name="Google Shape;869;p3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r>
              <a:rPr lang="en-JP">
                <a:solidFill>
                  <a:schemeClr val="tx1"/>
                </a:solidFill>
                <a:latin typeface=""/>
              </a:rPr>
              <a:t>Methodology – Gradient Boosting</a:t>
            </a:r>
            <a:endParaRPr lang="en">
              <a:solidFill>
                <a:schemeClr val="tx1"/>
              </a:solidFill>
              <a:latin typeface=""/>
            </a:endParaRPr>
          </a:p>
        </p:txBody>
      </p:sp>
      <p:grpSp>
        <p:nvGrpSpPr>
          <p:cNvPr id="870" name="Google Shape;870;p34"/>
          <p:cNvGrpSpPr/>
          <p:nvPr/>
        </p:nvGrpSpPr>
        <p:grpSpPr>
          <a:xfrm>
            <a:off x="4521370" y="2881804"/>
            <a:ext cx="2122052" cy="1059190"/>
            <a:chOff x="4556787" y="2805604"/>
            <a:chExt cx="2122052" cy="1059190"/>
          </a:xfrm>
        </p:grpSpPr>
        <p:sp>
          <p:nvSpPr>
            <p:cNvPr id="871" name="Google Shape;871;p34"/>
            <p:cNvSpPr txBox="1"/>
            <p:nvPr/>
          </p:nvSpPr>
          <p:spPr>
            <a:xfrm>
              <a:off x="4556787" y="2805604"/>
              <a:ext cx="2122052" cy="348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2800">
                  <a:solidFill>
                    <a:srgbClr val="CFA667"/>
                  </a:solidFill>
                  <a:latin typeface="Cormorant Garamond"/>
                  <a:ea typeface="Cormorant Garamond"/>
                  <a:cs typeface="Cormorant Garamond"/>
                </a:rPr>
                <a:t>New Method</a:t>
              </a:r>
              <a:endParaRPr kumimoji="0" lang="en" sz="2800" b="0" i="0" u="none" strike="noStrike" kern="0" cap="none" spc="0" normalizeH="0" baseline="0" noProof="0">
                <a:ln>
                  <a:noFill/>
                </a:ln>
                <a:solidFill>
                  <a:srgbClr val="CFA667"/>
                </a:solidFill>
                <a:effectLst/>
                <a:uLnTx/>
                <a:uFillTx/>
                <a:latin typeface="Cormorant Garamond"/>
                <a:ea typeface="Cormorant Garamond"/>
                <a:cs typeface="Cormorant Garamond"/>
                <a:sym typeface="Arial"/>
              </a:endParaRPr>
            </a:p>
          </p:txBody>
        </p:sp>
        <p:sp>
          <p:nvSpPr>
            <p:cNvPr id="872" name="Google Shape;872;p34"/>
            <p:cNvSpPr txBox="1"/>
            <p:nvPr/>
          </p:nvSpPr>
          <p:spPr>
            <a:xfrm>
              <a:off x="4714358" y="3139094"/>
              <a:ext cx="1805100" cy="725700"/>
            </a:xfrm>
            <a:prstGeom prst="rect">
              <a:avLst/>
            </a:prstGeom>
            <a:noFill/>
            <a:ln>
              <a:noFill/>
            </a:ln>
          </p:spPr>
          <p:txBody>
            <a:bodyPr spcFirstLastPara="1" wrap="square" lIns="91425" tIns="91425" rIns="91425" bIns="91425" anchor="t" anchorCtr="0">
              <a:noAutofit/>
            </a:bodyPr>
            <a:lstStyle/>
            <a:p>
              <a:pPr algn="ctr"/>
              <a:r>
                <a:rPr lang="en-SG" sz="1200" b="0" i="0" u="none" strike="noStrike">
                  <a:solidFill>
                    <a:srgbClr val="333333"/>
                  </a:solidFill>
                  <a:effectLst/>
                  <a:latin typeface="Times New Roman" panose="02020603050405020304" pitchFamily="18" charset="0"/>
                </a:rPr>
                <a:t>XG Boost is a new and effective gradient boosting model developed in recent years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400" b="0" i="0" u="none" strike="noStrike" kern="0" cap="none" spc="0" normalizeH="0" baseline="0" noProof="0">
                <a:ln>
                  <a:noFill/>
                </a:ln>
                <a:solidFill>
                  <a:srgbClr val="000000"/>
                </a:solidFill>
                <a:effectLst/>
                <a:uLnTx/>
                <a:uFillTx/>
                <a:latin typeface="Arial"/>
                <a:ea typeface="Lato"/>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91818"/>
                </a:solidFill>
                <a:effectLst/>
                <a:uLnTx/>
                <a:uFillTx/>
                <a:latin typeface="Lato"/>
                <a:ea typeface="Lato"/>
                <a:cs typeface="Lato"/>
                <a:sym typeface="Lato"/>
              </a:endParaRPr>
            </a:p>
          </p:txBody>
        </p:sp>
      </p:grpSp>
      <p:grpSp>
        <p:nvGrpSpPr>
          <p:cNvPr id="873" name="Google Shape;873;p34"/>
          <p:cNvGrpSpPr/>
          <p:nvPr/>
        </p:nvGrpSpPr>
        <p:grpSpPr>
          <a:xfrm>
            <a:off x="2659966" y="2890289"/>
            <a:ext cx="1808265" cy="1050705"/>
            <a:chOff x="2677681" y="2814089"/>
            <a:chExt cx="1808265" cy="1050705"/>
          </a:xfrm>
        </p:grpSpPr>
        <p:sp>
          <p:nvSpPr>
            <p:cNvPr id="874" name="Google Shape;874;p34"/>
            <p:cNvSpPr txBox="1"/>
            <p:nvPr/>
          </p:nvSpPr>
          <p:spPr>
            <a:xfrm>
              <a:off x="2680846" y="2814089"/>
              <a:ext cx="1805100" cy="348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2800">
                  <a:solidFill>
                    <a:srgbClr val="CFA667"/>
                  </a:solidFill>
                  <a:latin typeface="Cormorant Garamond"/>
                  <a:ea typeface="Cormorant Garamond"/>
                  <a:cs typeface="Cormorant Garamond"/>
                  <a:sym typeface="Cormorant Garamond"/>
                </a:rPr>
                <a:t>Why?</a:t>
              </a:r>
              <a:endParaRPr kumimoji="0" lang="en" sz="2800" b="0" i="0" u="none" strike="noStrike" kern="0" cap="none" spc="0" normalizeH="0" baseline="0" noProof="0">
                <a:ln>
                  <a:noFill/>
                </a:ln>
                <a:solidFill>
                  <a:srgbClr val="CFA667"/>
                </a:solidFill>
                <a:effectLst/>
                <a:uLnTx/>
                <a:uFillTx/>
                <a:latin typeface="Cormorant Garamond"/>
                <a:ea typeface="Cormorant Garamond"/>
                <a:cs typeface="Cormorant Garamond"/>
                <a:sym typeface="Arial"/>
              </a:endParaRPr>
            </a:p>
          </p:txBody>
        </p:sp>
        <p:sp>
          <p:nvSpPr>
            <p:cNvPr id="875" name="Google Shape;875;p34"/>
            <p:cNvSpPr txBox="1"/>
            <p:nvPr/>
          </p:nvSpPr>
          <p:spPr>
            <a:xfrm>
              <a:off x="2677681" y="3139094"/>
              <a:ext cx="1805100" cy="725700"/>
            </a:xfrm>
            <a:prstGeom prst="rect">
              <a:avLst/>
            </a:prstGeom>
            <a:noFill/>
            <a:ln>
              <a:noFill/>
            </a:ln>
          </p:spPr>
          <p:txBody>
            <a:bodyPr spcFirstLastPara="1" wrap="square" lIns="91425" tIns="91425" rIns="91425" bIns="91425" anchor="t" anchorCtr="0">
              <a:noAutofit/>
            </a:bodyPr>
            <a:lstStyle/>
            <a:p>
              <a:pPr algn="ctr"/>
              <a:r>
                <a:rPr lang="en-SG" sz="1200">
                  <a:solidFill>
                    <a:srgbClr val="333333"/>
                  </a:solidFill>
                  <a:latin typeface="Times New Roman" panose="02020603050405020304" pitchFamily="18" charset="0"/>
                </a:rPr>
                <a:t>I</a:t>
              </a:r>
              <a:r>
                <a:rPr lang="en-SG" sz="1200" b="0" i="0" u="none" strike="noStrike">
                  <a:solidFill>
                    <a:srgbClr val="333333"/>
                  </a:solidFill>
                  <a:effectLst/>
                  <a:latin typeface="Times New Roman" panose="02020603050405020304" pitchFamily="18" charset="0"/>
                </a:rPr>
                <a:t>t capable for fitting nonparametric models, more successful when fitting decision tree models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400" b="0" i="0" u="none" strike="noStrike" kern="0" cap="none" spc="0" normalizeH="0" baseline="0" noProof="0">
                <a:ln>
                  <a:noFill/>
                </a:ln>
                <a:solidFill>
                  <a:srgbClr val="000000"/>
                </a:solidFill>
                <a:effectLst/>
                <a:uLnTx/>
                <a:uFillTx/>
                <a:latin typeface="Arial"/>
                <a:ea typeface="Lato"/>
                <a:cs typeface="Arial"/>
                <a:sym typeface="Arial"/>
              </a:endParaRPr>
            </a:p>
          </p:txBody>
        </p:sp>
      </p:grpSp>
      <p:grpSp>
        <p:nvGrpSpPr>
          <p:cNvPr id="876" name="Google Shape;876;p34"/>
          <p:cNvGrpSpPr/>
          <p:nvPr/>
        </p:nvGrpSpPr>
        <p:grpSpPr>
          <a:xfrm>
            <a:off x="6612504" y="2867562"/>
            <a:ext cx="1962381" cy="1066657"/>
            <a:chOff x="6612504" y="2791362"/>
            <a:chExt cx="1962381" cy="1066657"/>
          </a:xfrm>
        </p:grpSpPr>
        <p:sp>
          <p:nvSpPr>
            <p:cNvPr id="877" name="Google Shape;877;p34"/>
            <p:cNvSpPr txBox="1"/>
            <p:nvPr/>
          </p:nvSpPr>
          <p:spPr>
            <a:xfrm>
              <a:off x="6694050" y="2791362"/>
              <a:ext cx="1805100" cy="348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2800">
                  <a:solidFill>
                    <a:srgbClr val="CFA667"/>
                  </a:solidFill>
                  <a:latin typeface="Cormorant Garamond"/>
                  <a:ea typeface="Cormorant Garamond"/>
                  <a:cs typeface="Cormorant Garamond"/>
                  <a:sym typeface="Cormorant Garamond"/>
                </a:rPr>
                <a:t>Drawbacks</a:t>
              </a:r>
              <a:endParaRPr kumimoji="0" lang="en" sz="2800" b="0" i="0" u="none" strike="noStrike" kern="0" cap="none" spc="0" normalizeH="0" baseline="0" noProof="0">
                <a:ln>
                  <a:noFill/>
                </a:ln>
                <a:solidFill>
                  <a:srgbClr val="CFA667"/>
                </a:solidFill>
                <a:effectLst/>
                <a:uLnTx/>
                <a:uFillTx/>
                <a:latin typeface="Cormorant Garamond"/>
                <a:ea typeface="Cormorant Garamond"/>
                <a:cs typeface="Cormorant Garamond"/>
                <a:sym typeface="Arial"/>
              </a:endParaRPr>
            </a:p>
          </p:txBody>
        </p:sp>
        <p:sp>
          <p:nvSpPr>
            <p:cNvPr id="878" name="Google Shape;878;p34"/>
            <p:cNvSpPr txBox="1"/>
            <p:nvPr/>
          </p:nvSpPr>
          <p:spPr>
            <a:xfrm>
              <a:off x="6612504" y="3132319"/>
              <a:ext cx="1962381" cy="725700"/>
            </a:xfrm>
            <a:prstGeom prst="rect">
              <a:avLst/>
            </a:prstGeom>
            <a:noFill/>
            <a:ln>
              <a:noFill/>
            </a:ln>
          </p:spPr>
          <p:txBody>
            <a:bodyPr spcFirstLastPara="1" wrap="square" lIns="91425" tIns="91425" rIns="91425" bIns="91425" anchor="t" anchorCtr="0">
              <a:noAutofit/>
            </a:bodyPr>
            <a:lstStyle/>
            <a:p>
              <a:pPr algn="ctr"/>
              <a:r>
                <a:rPr lang="en-SG" sz="1200">
                  <a:solidFill>
                    <a:srgbClr val="333333"/>
                  </a:solidFill>
                  <a:latin typeface="Times New Roman" panose="02020603050405020304" pitchFamily="18" charset="0"/>
                </a:rPr>
                <a:t>D</a:t>
              </a:r>
              <a:r>
                <a:rPr lang="en-SG" sz="1200" b="0" i="0" u="none" strike="noStrike">
                  <a:solidFill>
                    <a:srgbClr val="333333"/>
                  </a:solidFill>
                  <a:effectLst/>
                  <a:latin typeface="Times New Roman" panose="02020603050405020304" pitchFamily="18" charset="0"/>
                </a:rPr>
                <a:t>rawbacks when it comes to tuning due to the substantial number of parameters and required expert knowledge compared to other methods.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400" b="0" i="0" u="none" strike="noStrike" kern="0" cap="none" spc="0" normalizeH="0" baseline="0" noProof="0">
                <a:ln>
                  <a:noFill/>
                </a:ln>
                <a:solidFill>
                  <a:srgbClr val="000000"/>
                </a:solidFill>
                <a:effectLst/>
                <a:uLnTx/>
                <a:uFillTx/>
                <a:latin typeface="Arial"/>
                <a:ea typeface="Lato"/>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91818"/>
                </a:solidFill>
                <a:effectLst/>
                <a:uLnTx/>
                <a:uFillTx/>
                <a:latin typeface="Lato"/>
                <a:ea typeface="Lato"/>
                <a:cs typeface="Lato"/>
                <a:sym typeface="Lato"/>
              </a:endParaRPr>
            </a:p>
          </p:txBody>
        </p:sp>
      </p:grpSp>
      <p:grpSp>
        <p:nvGrpSpPr>
          <p:cNvPr id="879" name="Google Shape;879;p34"/>
          <p:cNvGrpSpPr/>
          <p:nvPr/>
        </p:nvGrpSpPr>
        <p:grpSpPr>
          <a:xfrm>
            <a:off x="536462" y="2881804"/>
            <a:ext cx="2225158" cy="1056679"/>
            <a:chOff x="536462" y="2805604"/>
            <a:chExt cx="2225158" cy="1056679"/>
          </a:xfrm>
        </p:grpSpPr>
        <p:sp>
          <p:nvSpPr>
            <p:cNvPr id="880" name="Google Shape;880;p34"/>
            <p:cNvSpPr txBox="1"/>
            <p:nvPr/>
          </p:nvSpPr>
          <p:spPr>
            <a:xfrm>
              <a:off x="638199" y="2805604"/>
              <a:ext cx="1805100" cy="348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191818"/>
                </a:buClr>
                <a:buSzPts val="1100"/>
                <a:buFont typeface="Arial"/>
                <a:buNone/>
                <a:tabLst/>
                <a:defRPr/>
              </a:pPr>
              <a:r>
                <a:rPr lang="en" sz="2800">
                  <a:solidFill>
                    <a:srgbClr val="CFA667"/>
                  </a:solidFill>
                  <a:latin typeface="Cormorant Garamond"/>
                  <a:ea typeface="Cormorant Garamond"/>
                  <a:cs typeface="Cormorant Garamond"/>
                </a:rPr>
                <a:t>What?</a:t>
              </a:r>
              <a:endParaRPr kumimoji="0" lang="en" sz="2800" b="0" i="0" u="none" strike="noStrike" kern="0" cap="none" spc="0" normalizeH="0" baseline="0" noProof="0">
                <a:ln>
                  <a:noFill/>
                </a:ln>
                <a:solidFill>
                  <a:srgbClr val="CFA667"/>
                </a:solidFill>
                <a:effectLst/>
                <a:uLnTx/>
                <a:uFillTx/>
                <a:latin typeface="Cormorant Garamond"/>
                <a:ea typeface="Cormorant Garamond"/>
                <a:cs typeface="Cormorant Garamond"/>
                <a:sym typeface="Arial"/>
              </a:endParaRPr>
            </a:p>
          </p:txBody>
        </p:sp>
        <p:sp>
          <p:nvSpPr>
            <p:cNvPr id="881" name="Google Shape;881;p34"/>
            <p:cNvSpPr txBox="1"/>
            <p:nvPr/>
          </p:nvSpPr>
          <p:spPr>
            <a:xfrm>
              <a:off x="536462" y="3136583"/>
              <a:ext cx="2225158" cy="725700"/>
            </a:xfrm>
            <a:prstGeom prst="rect">
              <a:avLst/>
            </a:prstGeom>
            <a:noFill/>
            <a:ln>
              <a:noFill/>
            </a:ln>
          </p:spPr>
          <p:txBody>
            <a:bodyPr spcFirstLastPara="1" wrap="square" lIns="91425" tIns="91425" rIns="91425" bIns="91425" anchor="t" anchorCtr="0">
              <a:noAutofit/>
            </a:bodyPr>
            <a:lstStyle/>
            <a:p>
              <a:pPr algn="ctr"/>
              <a:r>
                <a:rPr lang="en-SG" sz="1200" b="0" i="0" u="none" strike="noStrike">
                  <a:solidFill>
                    <a:srgbClr val="333333"/>
                  </a:solidFill>
                  <a:effectLst/>
                  <a:latin typeface="Times New Roman" panose="02020603050405020304" pitchFamily="18" charset="0"/>
                </a:rPr>
                <a:t>Gradient Boosting is a scalable tree machine learning algorithm that uses gradient descent method in function space </a:t>
              </a:r>
              <a:r>
                <a:rPr lang="en-SG" sz="1200" b="0" i="0" u="none" strike="noStrike">
                  <a:solidFill>
                    <a:srgbClr val="000000"/>
                  </a:solidFill>
                  <a:effectLst/>
                  <a:latin typeface="Times New Roman" panose="02020603050405020304" pitchFamily="18" charset="0"/>
                </a:rPr>
                <a:t>(Chen &amp; </a:t>
              </a:r>
              <a:r>
                <a:rPr lang="en-SG" sz="1200" b="0" i="0" u="none" strike="noStrike" err="1">
                  <a:solidFill>
                    <a:srgbClr val="000000"/>
                  </a:solidFill>
                  <a:effectLst/>
                  <a:latin typeface="Times New Roman" panose="02020603050405020304" pitchFamily="18" charset="0"/>
                </a:rPr>
                <a:t>Guestrin</a:t>
              </a:r>
              <a:r>
                <a:rPr lang="en-SG" sz="1200" b="0" i="0" u="none" strike="noStrike">
                  <a:solidFill>
                    <a:srgbClr val="000000"/>
                  </a:solidFill>
                  <a:effectLst/>
                  <a:latin typeface="Times New Roman" panose="02020603050405020304" pitchFamily="18" charset="0"/>
                </a:rPr>
                <a:t>, 2016)</a:t>
              </a:r>
              <a:r>
                <a:rPr lang="en-SG" sz="1200" b="0" i="0" u="none" strike="noStrike">
                  <a:solidFill>
                    <a:srgbClr val="333333"/>
                  </a:solidFill>
                  <a:effectLst/>
                  <a:latin typeface="Times New Roman" panose="02020603050405020304" pitchFamily="18" charset="0"/>
                </a:rPr>
                <a:t>. </a:t>
              </a:r>
              <a:endParaRPr lang="en" sz="1200">
                <a:ea typeface="La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400" b="0" i="0" u="none" strike="noStrike" kern="0" cap="none" spc="0" normalizeH="0" baseline="0" noProof="0">
                <a:ln>
                  <a:noFill/>
                </a:ln>
                <a:solidFill>
                  <a:srgbClr val="000000"/>
                </a:solidFill>
                <a:effectLst/>
                <a:uLnTx/>
                <a:uFillTx/>
                <a:latin typeface="Arial"/>
                <a:ea typeface="Lato"/>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91818"/>
                </a:solidFill>
                <a:effectLst/>
                <a:uLnTx/>
                <a:uFillTx/>
                <a:latin typeface="Lato"/>
                <a:ea typeface="Lato"/>
                <a:cs typeface="Lato"/>
                <a:sym typeface="Lato"/>
              </a:endParaRPr>
            </a:p>
          </p:txBody>
        </p:sp>
      </p:grpSp>
      <p:grpSp>
        <p:nvGrpSpPr>
          <p:cNvPr id="882" name="Google Shape;882;p34"/>
          <p:cNvGrpSpPr/>
          <p:nvPr/>
        </p:nvGrpSpPr>
        <p:grpSpPr>
          <a:xfrm>
            <a:off x="987041" y="1520725"/>
            <a:ext cx="1113000" cy="1361079"/>
            <a:chOff x="987041" y="1520725"/>
            <a:chExt cx="1113000" cy="1361079"/>
          </a:xfrm>
        </p:grpSpPr>
        <p:sp>
          <p:nvSpPr>
            <p:cNvPr id="883" name="Google Shape;883;p34"/>
            <p:cNvSpPr/>
            <p:nvPr/>
          </p:nvSpPr>
          <p:spPr>
            <a:xfrm>
              <a:off x="987041" y="1520725"/>
              <a:ext cx="1113000" cy="11130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884" name="Google Shape;884;p34"/>
            <p:cNvCxnSpPr>
              <a:stCxn id="883" idx="2"/>
              <a:endCxn id="880" idx="0"/>
            </p:cNvCxnSpPr>
            <p:nvPr/>
          </p:nvCxnSpPr>
          <p:spPr>
            <a:xfrm flipH="1">
              <a:off x="1540749" y="2633725"/>
              <a:ext cx="2792" cy="248079"/>
            </a:xfrm>
            <a:prstGeom prst="straightConnector1">
              <a:avLst/>
            </a:prstGeom>
            <a:noFill/>
            <a:ln w="9525" cap="flat" cmpd="sng">
              <a:solidFill>
                <a:schemeClr val="dk2"/>
              </a:solidFill>
              <a:prstDash val="solid"/>
              <a:round/>
              <a:headEnd type="none" w="med" len="med"/>
              <a:tailEnd type="none" w="med" len="med"/>
            </a:ln>
          </p:spPr>
        </p:cxnSp>
      </p:grpSp>
      <p:grpSp>
        <p:nvGrpSpPr>
          <p:cNvPr id="886" name="Google Shape;886;p34"/>
          <p:cNvGrpSpPr/>
          <p:nvPr/>
        </p:nvGrpSpPr>
        <p:grpSpPr>
          <a:xfrm>
            <a:off x="5024992" y="1520725"/>
            <a:ext cx="1113000" cy="1361079"/>
            <a:chOff x="5024992" y="1520725"/>
            <a:chExt cx="1113000" cy="1361079"/>
          </a:xfrm>
        </p:grpSpPr>
        <p:sp>
          <p:nvSpPr>
            <p:cNvPr id="887" name="Google Shape;887;p34"/>
            <p:cNvSpPr/>
            <p:nvPr/>
          </p:nvSpPr>
          <p:spPr>
            <a:xfrm>
              <a:off x="5024992" y="1520725"/>
              <a:ext cx="1113000" cy="11130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888" name="Google Shape;888;p34"/>
            <p:cNvCxnSpPr>
              <a:cxnSpLocks/>
              <a:stCxn id="887" idx="2"/>
              <a:endCxn id="871" idx="0"/>
            </p:cNvCxnSpPr>
            <p:nvPr/>
          </p:nvCxnSpPr>
          <p:spPr>
            <a:xfrm>
              <a:off x="5581492" y="2633725"/>
              <a:ext cx="904" cy="248079"/>
            </a:xfrm>
            <a:prstGeom prst="straightConnector1">
              <a:avLst/>
            </a:prstGeom>
            <a:noFill/>
            <a:ln w="9525" cap="flat" cmpd="sng">
              <a:solidFill>
                <a:schemeClr val="dk2"/>
              </a:solidFill>
              <a:prstDash val="solid"/>
              <a:round/>
              <a:headEnd type="none" w="med" len="med"/>
              <a:tailEnd type="none" w="med" len="med"/>
            </a:ln>
          </p:spPr>
        </p:cxnSp>
      </p:grpSp>
      <p:grpSp>
        <p:nvGrpSpPr>
          <p:cNvPr id="892" name="Google Shape;892;p34"/>
          <p:cNvGrpSpPr/>
          <p:nvPr/>
        </p:nvGrpSpPr>
        <p:grpSpPr>
          <a:xfrm>
            <a:off x="3006017" y="1520725"/>
            <a:ext cx="1113000" cy="1369564"/>
            <a:chOff x="3006017" y="1520725"/>
            <a:chExt cx="1113000" cy="1369564"/>
          </a:xfrm>
        </p:grpSpPr>
        <p:sp>
          <p:nvSpPr>
            <p:cNvPr id="893" name="Google Shape;893;p34"/>
            <p:cNvSpPr/>
            <p:nvPr/>
          </p:nvSpPr>
          <p:spPr>
            <a:xfrm>
              <a:off x="3006017" y="1520725"/>
              <a:ext cx="1113000" cy="11130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894" name="Google Shape;894;p34"/>
            <p:cNvCxnSpPr>
              <a:stCxn id="893" idx="2"/>
              <a:endCxn id="874" idx="0"/>
            </p:cNvCxnSpPr>
            <p:nvPr/>
          </p:nvCxnSpPr>
          <p:spPr>
            <a:xfrm>
              <a:off x="3562517" y="2633725"/>
              <a:ext cx="3164" cy="256564"/>
            </a:xfrm>
            <a:prstGeom prst="straightConnector1">
              <a:avLst/>
            </a:prstGeom>
            <a:noFill/>
            <a:ln w="9525" cap="flat" cmpd="sng">
              <a:solidFill>
                <a:schemeClr val="dk2"/>
              </a:solidFill>
              <a:prstDash val="solid"/>
              <a:round/>
              <a:headEnd type="none" w="med" len="med"/>
              <a:tailEnd type="none" w="med" len="med"/>
            </a:ln>
          </p:spPr>
        </p:cxnSp>
      </p:grpSp>
      <p:grpSp>
        <p:nvGrpSpPr>
          <p:cNvPr id="896" name="Google Shape;896;p34"/>
          <p:cNvGrpSpPr/>
          <p:nvPr/>
        </p:nvGrpSpPr>
        <p:grpSpPr>
          <a:xfrm>
            <a:off x="7043967" y="1520725"/>
            <a:ext cx="1113000" cy="1346837"/>
            <a:chOff x="7043967" y="1520725"/>
            <a:chExt cx="1113000" cy="1346837"/>
          </a:xfrm>
        </p:grpSpPr>
        <p:sp>
          <p:nvSpPr>
            <p:cNvPr id="897" name="Google Shape;897;p34"/>
            <p:cNvSpPr/>
            <p:nvPr/>
          </p:nvSpPr>
          <p:spPr>
            <a:xfrm>
              <a:off x="7043967" y="1520725"/>
              <a:ext cx="1113000" cy="11130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898" name="Google Shape;898;p34"/>
            <p:cNvCxnSpPr>
              <a:stCxn id="897" idx="2"/>
              <a:endCxn id="877" idx="0"/>
            </p:cNvCxnSpPr>
            <p:nvPr/>
          </p:nvCxnSpPr>
          <p:spPr>
            <a:xfrm flipH="1">
              <a:off x="7596600" y="2633725"/>
              <a:ext cx="3867" cy="233837"/>
            </a:xfrm>
            <a:prstGeom prst="straightConnector1">
              <a:avLst/>
            </a:prstGeom>
            <a:noFill/>
            <a:ln w="9525" cap="flat" cmpd="sng">
              <a:solidFill>
                <a:schemeClr val="dk2"/>
              </a:solidFill>
              <a:prstDash val="solid"/>
              <a:round/>
              <a:headEnd type="none" w="med" len="med"/>
              <a:tailEnd type="none" w="med" len="med"/>
            </a:ln>
          </p:spPr>
        </p:cxnSp>
      </p:grpSp>
      <p:pic>
        <p:nvPicPr>
          <p:cNvPr id="10" name="Picture 9">
            <a:extLst>
              <a:ext uri="{FF2B5EF4-FFF2-40B4-BE49-F238E27FC236}">
                <a16:creationId xmlns:a16="http://schemas.microsoft.com/office/drawing/2014/main" id="{7EC8845E-CCF7-0FBC-D9D5-9C02AC6B4C9C}"/>
              </a:ext>
            </a:extLst>
          </p:cNvPr>
          <p:cNvPicPr>
            <a:picLocks noChangeAspect="1"/>
          </p:cNvPicPr>
          <p:nvPr/>
        </p:nvPicPr>
        <p:blipFill>
          <a:blip r:embed="rId3"/>
          <a:stretch>
            <a:fillRect/>
          </a:stretch>
        </p:blipFill>
        <p:spPr>
          <a:xfrm>
            <a:off x="1147319" y="1653291"/>
            <a:ext cx="786860" cy="786860"/>
          </a:xfrm>
          <a:prstGeom prst="rect">
            <a:avLst/>
          </a:prstGeom>
        </p:spPr>
      </p:pic>
      <p:pic>
        <p:nvPicPr>
          <p:cNvPr id="12" name="Picture 11">
            <a:extLst>
              <a:ext uri="{FF2B5EF4-FFF2-40B4-BE49-F238E27FC236}">
                <a16:creationId xmlns:a16="http://schemas.microsoft.com/office/drawing/2014/main" id="{CC972387-3BE3-A818-EEE8-B58BE863A648}"/>
              </a:ext>
            </a:extLst>
          </p:cNvPr>
          <p:cNvPicPr>
            <a:picLocks noChangeAspect="1"/>
          </p:cNvPicPr>
          <p:nvPr/>
        </p:nvPicPr>
        <p:blipFill>
          <a:blip r:embed="rId4"/>
          <a:stretch>
            <a:fillRect/>
          </a:stretch>
        </p:blipFill>
        <p:spPr>
          <a:xfrm>
            <a:off x="3168724" y="1652566"/>
            <a:ext cx="787585" cy="787585"/>
          </a:xfrm>
          <a:prstGeom prst="rect">
            <a:avLst/>
          </a:prstGeom>
        </p:spPr>
      </p:pic>
      <p:pic>
        <p:nvPicPr>
          <p:cNvPr id="14" name="Picture 13">
            <a:extLst>
              <a:ext uri="{FF2B5EF4-FFF2-40B4-BE49-F238E27FC236}">
                <a16:creationId xmlns:a16="http://schemas.microsoft.com/office/drawing/2014/main" id="{0D4FD32E-F7FF-0130-B29A-E8DBE995B0C1}"/>
              </a:ext>
            </a:extLst>
          </p:cNvPr>
          <p:cNvPicPr>
            <a:picLocks noChangeAspect="1"/>
          </p:cNvPicPr>
          <p:nvPr/>
        </p:nvPicPr>
        <p:blipFill>
          <a:blip r:embed="rId5"/>
          <a:stretch>
            <a:fillRect/>
          </a:stretch>
        </p:blipFill>
        <p:spPr>
          <a:xfrm>
            <a:off x="5116966" y="1647486"/>
            <a:ext cx="929051" cy="929051"/>
          </a:xfrm>
          <a:prstGeom prst="rect">
            <a:avLst/>
          </a:prstGeom>
        </p:spPr>
      </p:pic>
      <p:pic>
        <p:nvPicPr>
          <p:cNvPr id="16" name="Picture 15">
            <a:extLst>
              <a:ext uri="{FF2B5EF4-FFF2-40B4-BE49-F238E27FC236}">
                <a16:creationId xmlns:a16="http://schemas.microsoft.com/office/drawing/2014/main" id="{8435382E-65E5-241C-1975-FCA86CEB9A80}"/>
              </a:ext>
            </a:extLst>
          </p:cNvPr>
          <p:cNvPicPr>
            <a:picLocks noChangeAspect="1"/>
          </p:cNvPicPr>
          <p:nvPr/>
        </p:nvPicPr>
        <p:blipFill>
          <a:blip r:embed="rId6"/>
          <a:stretch>
            <a:fillRect/>
          </a:stretch>
        </p:blipFill>
        <p:spPr>
          <a:xfrm>
            <a:off x="7233807" y="1679364"/>
            <a:ext cx="725701" cy="725701"/>
          </a:xfrm>
          <a:prstGeom prst="rect">
            <a:avLst/>
          </a:prstGeom>
        </p:spPr>
      </p:pic>
    </p:spTree>
    <p:extLst>
      <p:ext uri="{BB962C8B-B14F-4D97-AF65-F5344CB8AC3E}">
        <p14:creationId xmlns:p14="http://schemas.microsoft.com/office/powerpoint/2010/main" val="4149617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4"/>
        <p:cNvGrpSpPr/>
        <p:nvPr/>
      </p:nvGrpSpPr>
      <p:grpSpPr>
        <a:xfrm>
          <a:off x="0" y="0"/>
          <a:ext cx="0" cy="0"/>
          <a:chOff x="0" y="0"/>
          <a:chExt cx="0" cy="0"/>
        </a:xfrm>
      </p:grpSpPr>
      <p:sp>
        <p:nvSpPr>
          <p:cNvPr id="23" name="Google Shape;585;p50">
            <a:extLst>
              <a:ext uri="{FF2B5EF4-FFF2-40B4-BE49-F238E27FC236}">
                <a16:creationId xmlns:a16="http://schemas.microsoft.com/office/drawing/2014/main" id="{9A76704A-749F-E572-B2FA-552A86206CE6}"/>
              </a:ext>
            </a:extLst>
          </p:cNvPr>
          <p:cNvSpPr/>
          <p:nvPr/>
        </p:nvSpPr>
        <p:spPr>
          <a:xfrm>
            <a:off x="6039137" y="2443089"/>
            <a:ext cx="995850" cy="1005975"/>
          </a:xfrm>
          <a:prstGeom prst="rect">
            <a:avLst/>
          </a:prstGeom>
          <a:noFill/>
          <a:ln w="9525" cap="flat" cmpd="sng">
            <a:solidFill>
              <a:schemeClr val="bg2">
                <a:alpha val="99000"/>
              </a:schemeClr>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585;p50">
            <a:extLst>
              <a:ext uri="{FF2B5EF4-FFF2-40B4-BE49-F238E27FC236}">
                <a16:creationId xmlns:a16="http://schemas.microsoft.com/office/drawing/2014/main" id="{6C045F4E-2397-C671-AA52-D72DFB5988CA}"/>
              </a:ext>
            </a:extLst>
          </p:cNvPr>
          <p:cNvSpPr/>
          <p:nvPr/>
        </p:nvSpPr>
        <p:spPr>
          <a:xfrm>
            <a:off x="3621758" y="2429951"/>
            <a:ext cx="995850" cy="1005975"/>
          </a:xfrm>
          <a:prstGeom prst="rect">
            <a:avLst/>
          </a:prstGeom>
          <a:noFill/>
          <a:ln w="9525" cap="flat" cmpd="sng">
            <a:solidFill>
              <a:schemeClr val="bg2">
                <a:alpha val="99000"/>
              </a:schemeClr>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585;p50">
            <a:extLst>
              <a:ext uri="{FF2B5EF4-FFF2-40B4-BE49-F238E27FC236}">
                <a16:creationId xmlns:a16="http://schemas.microsoft.com/office/drawing/2014/main" id="{40AFBE7F-3FB2-D88E-C7CF-E38CD0729B73}"/>
              </a:ext>
            </a:extLst>
          </p:cNvPr>
          <p:cNvSpPr/>
          <p:nvPr/>
        </p:nvSpPr>
        <p:spPr>
          <a:xfrm>
            <a:off x="2033311" y="2443673"/>
            <a:ext cx="995850" cy="1005975"/>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CFA667"/>
              </a:solidFill>
              <a:effectLst/>
              <a:uLnTx/>
              <a:uFillTx/>
              <a:latin typeface="Arial"/>
              <a:cs typeface="Arial"/>
              <a:sym typeface="Arial"/>
            </a:endParaRPr>
          </a:p>
        </p:txBody>
      </p:sp>
      <p:pic>
        <p:nvPicPr>
          <p:cNvPr id="10" name="Google Shape;586;p50" descr="A picture containing night sky&#10;&#10;Description automatically generated">
            <a:extLst>
              <a:ext uri="{FF2B5EF4-FFF2-40B4-BE49-F238E27FC236}">
                <a16:creationId xmlns:a16="http://schemas.microsoft.com/office/drawing/2014/main" id="{9BD9D7B4-41A8-7381-3523-F60898A80DC6}"/>
              </a:ext>
            </a:extLst>
          </p:cNvPr>
          <p:cNvPicPr preferRelativeResize="0"/>
          <p:nvPr/>
        </p:nvPicPr>
        <p:blipFill rotWithShape="1">
          <a:blip r:embed="rId3"/>
          <a:srcRect l="26341" r="26341"/>
          <a:stretch/>
        </p:blipFill>
        <p:spPr>
          <a:xfrm>
            <a:off x="464008" y="1701133"/>
            <a:ext cx="1761632" cy="3047812"/>
          </a:xfrm>
          <a:prstGeom prst="rect">
            <a:avLst/>
          </a:prstGeom>
          <a:noFill/>
          <a:ln>
            <a:noFill/>
          </a:ln>
        </p:spPr>
      </p:pic>
      <p:sp>
        <p:nvSpPr>
          <p:cNvPr id="11" name="TextBox 10">
            <a:extLst>
              <a:ext uri="{FF2B5EF4-FFF2-40B4-BE49-F238E27FC236}">
                <a16:creationId xmlns:a16="http://schemas.microsoft.com/office/drawing/2014/main" id="{070B7096-3BC0-4822-654A-FF7501D02A1B}"/>
              </a:ext>
            </a:extLst>
          </p:cNvPr>
          <p:cNvSpPr txBox="1"/>
          <p:nvPr/>
        </p:nvSpPr>
        <p:spPr>
          <a:xfrm>
            <a:off x="437733" y="335878"/>
            <a:ext cx="6266098" cy="58477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3200" i="0" u="none" strike="noStrike" kern="0" cap="none" spc="0" normalizeH="0" baseline="0" noProof="0">
                <a:ln>
                  <a:noFill/>
                </a:ln>
                <a:solidFill>
                  <a:schemeClr val="tx1"/>
                </a:solidFill>
                <a:effectLst/>
                <a:uLnTx/>
                <a:uFillTx/>
                <a:latin typeface=""/>
                <a:sym typeface="Arial"/>
              </a:rPr>
              <a:t>Methodology XG-BOOST</a:t>
            </a:r>
          </a:p>
        </p:txBody>
      </p:sp>
      <p:pic>
        <p:nvPicPr>
          <p:cNvPr id="12" name="Google Shape;588;p50" descr="Shape, square&#10;&#10;Description automatically generated">
            <a:extLst>
              <a:ext uri="{FF2B5EF4-FFF2-40B4-BE49-F238E27FC236}">
                <a16:creationId xmlns:a16="http://schemas.microsoft.com/office/drawing/2014/main" id="{8F9556F8-6B47-90ED-912C-EEFDB472130C}"/>
              </a:ext>
            </a:extLst>
          </p:cNvPr>
          <p:cNvPicPr preferRelativeResize="0"/>
          <p:nvPr/>
        </p:nvPicPr>
        <p:blipFill rotWithShape="1">
          <a:blip r:embed="rId4"/>
          <a:srcRect l="19947" r="19947"/>
          <a:stretch/>
        </p:blipFill>
        <p:spPr>
          <a:xfrm>
            <a:off x="2461420" y="1697728"/>
            <a:ext cx="1761632" cy="3051217"/>
          </a:xfrm>
          <a:prstGeom prst="rect">
            <a:avLst/>
          </a:prstGeom>
          <a:noFill/>
          <a:ln>
            <a:noFill/>
          </a:ln>
        </p:spPr>
      </p:pic>
      <p:sp>
        <p:nvSpPr>
          <p:cNvPr id="13" name="TextBox 12">
            <a:extLst>
              <a:ext uri="{FF2B5EF4-FFF2-40B4-BE49-F238E27FC236}">
                <a16:creationId xmlns:a16="http://schemas.microsoft.com/office/drawing/2014/main" id="{0A7D7783-8A37-50F1-5D53-211F4B300ED0}"/>
              </a:ext>
            </a:extLst>
          </p:cNvPr>
          <p:cNvSpPr txBox="1"/>
          <p:nvPr/>
        </p:nvSpPr>
        <p:spPr>
          <a:xfrm>
            <a:off x="2680108" y="1697527"/>
            <a:ext cx="1317224" cy="58477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191818"/>
                </a:solidFill>
                <a:effectLst/>
                <a:uLnTx/>
                <a:uFillTx/>
                <a:latin typeface="DM Serif Display"/>
                <a:cs typeface="Arial"/>
                <a:sym typeface="Arial"/>
              </a:rPr>
              <a:t>State-of-the-art</a:t>
            </a:r>
            <a:endParaRPr kumimoji="0" lang="en-US" sz="1400" b="0" i="0" u="none" strike="noStrike" kern="0" cap="none" spc="0" normalizeH="0" baseline="0" noProof="0">
              <a:ln>
                <a:noFill/>
              </a:ln>
              <a:solidFill>
                <a:srgbClr val="191818"/>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49C08962-4498-3CA6-8A0A-59FECB77F819}"/>
              </a:ext>
            </a:extLst>
          </p:cNvPr>
          <p:cNvSpPr txBox="1"/>
          <p:nvPr/>
        </p:nvSpPr>
        <p:spPr>
          <a:xfrm>
            <a:off x="2487504" y="1906756"/>
            <a:ext cx="1734839" cy="138499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191818"/>
              </a:solidFill>
              <a:effectLst/>
              <a:uLnTx/>
              <a:uFillTx/>
              <a:latin typeface="Times New Roman"/>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200" b="0" i="0" u="none" strike="noStrike" kern="0" cap="none" spc="0" normalizeH="0" baseline="0" noProof="0">
              <a:ln>
                <a:noFill/>
              </a:ln>
              <a:solidFill>
                <a:srgbClr val="000000"/>
              </a:solidFill>
              <a:effectLst/>
              <a:uLnTx/>
              <a:uFillTx/>
              <a:latin typeface="Cormorant Garamond Medium"/>
              <a:cs typeface="Arial"/>
              <a:sym typeface="Arial"/>
            </a:endParaRPr>
          </a:p>
          <a:p>
            <a:pPr algn="ctr"/>
            <a:r>
              <a:rPr lang="en-SG" sz="1200" b="0" i="0" u="none" strike="noStrike">
                <a:solidFill>
                  <a:srgbClr val="333333"/>
                </a:solidFill>
                <a:effectLst/>
                <a:latin typeface="Times New Roman" panose="02020603050405020304" pitchFamily="18" charset="0"/>
              </a:rPr>
              <a:t>In a Kaggle competition in 2015, out of the 29 winning solutions, 17 solutions used XG Boost </a:t>
            </a:r>
            <a:r>
              <a:rPr lang="en-SG" sz="1200" b="0" i="0" u="none" strike="noStrike">
                <a:solidFill>
                  <a:srgbClr val="000000"/>
                </a:solidFill>
                <a:effectLst/>
                <a:latin typeface="Times New Roman" panose="02020603050405020304" pitchFamily="18" charset="0"/>
              </a:rPr>
              <a:t>(Chen &amp; </a:t>
            </a:r>
            <a:r>
              <a:rPr lang="en-SG" sz="1200" b="0" i="0" u="none" strike="noStrike" err="1">
                <a:solidFill>
                  <a:srgbClr val="000000"/>
                </a:solidFill>
                <a:effectLst/>
                <a:latin typeface="Times New Roman" panose="02020603050405020304" pitchFamily="18" charset="0"/>
              </a:rPr>
              <a:t>Guestrin</a:t>
            </a:r>
            <a:r>
              <a:rPr lang="en-SG" sz="1200" b="0" i="0" u="none" strike="noStrike">
                <a:solidFill>
                  <a:srgbClr val="000000"/>
                </a:solidFill>
                <a:effectLst/>
                <a:latin typeface="Times New Roman" panose="02020603050405020304" pitchFamily="18" charset="0"/>
              </a:rPr>
              <a:t>, 2016)</a:t>
            </a:r>
          </a:p>
        </p:txBody>
      </p:sp>
      <p:sp>
        <p:nvSpPr>
          <p:cNvPr id="15" name="TextBox 14">
            <a:extLst>
              <a:ext uri="{FF2B5EF4-FFF2-40B4-BE49-F238E27FC236}">
                <a16:creationId xmlns:a16="http://schemas.microsoft.com/office/drawing/2014/main" id="{A85F91AD-E199-920F-D8C4-4CEB90178E22}"/>
              </a:ext>
            </a:extLst>
          </p:cNvPr>
          <p:cNvSpPr txBox="1"/>
          <p:nvPr/>
        </p:nvSpPr>
        <p:spPr>
          <a:xfrm>
            <a:off x="542406" y="1753940"/>
            <a:ext cx="1603361" cy="36933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JP" sz="1800" b="0" i="0" u="none" strike="noStrike" kern="0" cap="none" spc="0" normalizeH="0" baseline="0" noProof="0">
                <a:ln>
                  <a:noFill/>
                </a:ln>
                <a:solidFill>
                  <a:srgbClr val="CFA667"/>
                </a:solidFill>
                <a:effectLst/>
                <a:uLnTx/>
                <a:uFillTx/>
                <a:latin typeface="DM Serif Display"/>
                <a:cs typeface="Arial"/>
                <a:sym typeface="Arial"/>
              </a:rPr>
              <a:t>Performance</a:t>
            </a:r>
            <a:endParaRPr kumimoji="0" lang="en-US" sz="1800" b="0" i="0" u="none" strike="noStrike" kern="0" cap="none" spc="0" normalizeH="0" baseline="0" noProof="0">
              <a:ln>
                <a:noFill/>
              </a:ln>
              <a:solidFill>
                <a:srgbClr val="CFA667"/>
              </a:solidFill>
              <a:effectLst/>
              <a:uLnTx/>
              <a:uFillTx/>
              <a:latin typeface="DM Serif Display"/>
              <a:cs typeface="Arial"/>
              <a:sym typeface="Arial"/>
            </a:endParaRPr>
          </a:p>
        </p:txBody>
      </p:sp>
      <p:sp>
        <p:nvSpPr>
          <p:cNvPr id="16" name="TextBox 15">
            <a:extLst>
              <a:ext uri="{FF2B5EF4-FFF2-40B4-BE49-F238E27FC236}">
                <a16:creationId xmlns:a16="http://schemas.microsoft.com/office/drawing/2014/main" id="{775AC33F-CD8A-D2A4-0A42-6AED22A9E8ED}"/>
              </a:ext>
            </a:extLst>
          </p:cNvPr>
          <p:cNvSpPr txBox="1"/>
          <p:nvPr/>
        </p:nvSpPr>
        <p:spPr>
          <a:xfrm>
            <a:off x="570537" y="2266537"/>
            <a:ext cx="1550000" cy="2339102"/>
          </a:xfrm>
          <a:prstGeom prst="rect">
            <a:avLst/>
          </a:prstGeom>
          <a:noFill/>
        </p:spPr>
        <p:txBody>
          <a:bodyPr wrap="square" lIns="91440" tIns="45720" rIns="91440" bIns="45720" anchor="t">
            <a:spAutoFit/>
          </a:bodyPr>
          <a:lstStyle/>
          <a:p>
            <a:pPr algn="ctr">
              <a:defRPr/>
            </a:pPr>
            <a:r>
              <a:rPr kumimoji="0" lang="en-SG" sz="1200" b="0" i="0" u="none" strike="noStrike" kern="0" cap="none" spc="0" normalizeH="0" baseline="0" noProof="0">
                <a:ln>
                  <a:noFill/>
                </a:ln>
                <a:solidFill>
                  <a:schemeClr val="bg2"/>
                </a:solidFill>
                <a:effectLst/>
                <a:uLnTx/>
                <a:uFillTx/>
                <a:latin typeface="Times New Roman" panose="02020603050405020304" pitchFamily="18" charset="0"/>
                <a:cs typeface="Times New Roman" panose="02020603050405020304" pitchFamily="18" charset="0"/>
                <a:sym typeface="Arial"/>
              </a:rPr>
              <a:t>The </a:t>
            </a:r>
            <a:r>
              <a:rPr lang="en-SG" sz="1200" b="0" i="0" u="none" strike="noStrike">
                <a:solidFill>
                  <a:schemeClr val="bg2"/>
                </a:solidFill>
                <a:effectLst/>
                <a:latin typeface="Times New Roman" panose="02020603050405020304" pitchFamily="18" charset="0"/>
                <a:cs typeface="Times New Roman" panose="02020603050405020304" pitchFamily="18" charset="0"/>
              </a:rPr>
              <a:t>XG Boost performed well because the machine learning models gave stronger forecasts the shorter the prediction interval (Chen &amp; </a:t>
            </a:r>
            <a:r>
              <a:rPr lang="en-SG" sz="1200" b="0" i="0" u="none" strike="noStrike" err="1">
                <a:solidFill>
                  <a:schemeClr val="bg2"/>
                </a:solidFill>
                <a:effectLst/>
                <a:latin typeface="Times New Roman" panose="02020603050405020304" pitchFamily="18" charset="0"/>
                <a:cs typeface="Times New Roman" panose="02020603050405020304" pitchFamily="18" charset="0"/>
              </a:rPr>
              <a:t>Guestrin</a:t>
            </a:r>
            <a:r>
              <a:rPr lang="en-SG" sz="1200" b="0" i="0" u="none" strike="noStrike">
                <a:solidFill>
                  <a:schemeClr val="bg2"/>
                </a:solidFill>
                <a:effectLst/>
                <a:latin typeface="Times New Roman" panose="02020603050405020304" pitchFamily="18" charset="0"/>
                <a:cs typeface="Times New Roman" panose="02020603050405020304" pitchFamily="18" charset="0"/>
              </a:rPr>
              <a:t>, 2016)</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chemeClr val="bg2"/>
              </a:solidFill>
              <a:effectLst/>
              <a:uLnTx/>
              <a:uFillTx/>
              <a:latin typeface="Cormorant Garamond Medium"/>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2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200" b="0" i="0" u="none" strike="noStrike" kern="0" cap="none" spc="0" normalizeH="0" baseline="0" noProof="0">
              <a:ln>
                <a:noFill/>
              </a:ln>
              <a:solidFill>
                <a:srgbClr val="CFA667"/>
              </a:solidFill>
              <a:effectLst/>
              <a:uLnTx/>
              <a:uFillTx/>
              <a:latin typeface="Times New Roman"/>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21" name="Google Shape;586;p50">
            <a:extLst>
              <a:ext uri="{FF2B5EF4-FFF2-40B4-BE49-F238E27FC236}">
                <a16:creationId xmlns:a16="http://schemas.microsoft.com/office/drawing/2014/main" id="{EAA3AB5E-6760-8B1D-9DC4-86A84C97CB58}"/>
              </a:ext>
            </a:extLst>
          </p:cNvPr>
          <p:cNvPicPr preferRelativeResize="0"/>
          <p:nvPr/>
        </p:nvPicPr>
        <p:blipFill rotWithShape="1">
          <a:blip r:embed="rId5"/>
          <a:srcRect l="35550" r="35550"/>
          <a:stretch/>
        </p:blipFill>
        <p:spPr>
          <a:xfrm>
            <a:off x="4457217" y="1697728"/>
            <a:ext cx="1761632" cy="3047812"/>
          </a:xfrm>
          <a:prstGeom prst="rect">
            <a:avLst/>
          </a:prstGeom>
          <a:noFill/>
          <a:ln>
            <a:noFill/>
          </a:ln>
        </p:spPr>
      </p:pic>
      <p:sp>
        <p:nvSpPr>
          <p:cNvPr id="2" name="TextBox 1">
            <a:extLst>
              <a:ext uri="{FF2B5EF4-FFF2-40B4-BE49-F238E27FC236}">
                <a16:creationId xmlns:a16="http://schemas.microsoft.com/office/drawing/2014/main" id="{CA75E07D-D813-5406-6D71-4649EE5727A9}"/>
              </a:ext>
            </a:extLst>
          </p:cNvPr>
          <p:cNvSpPr txBox="1"/>
          <p:nvPr/>
        </p:nvSpPr>
        <p:spPr>
          <a:xfrm>
            <a:off x="4585529" y="1797606"/>
            <a:ext cx="1495564" cy="36933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JP" sz="1800" b="0" i="0" u="none" strike="noStrike" kern="0" cap="none" spc="0" normalizeH="0" baseline="0" noProof="0">
                <a:ln>
                  <a:noFill/>
                </a:ln>
                <a:solidFill>
                  <a:srgbClr val="CFA667"/>
                </a:solidFill>
                <a:effectLst/>
                <a:uLnTx/>
                <a:uFillTx/>
                <a:latin typeface="DM Serif Display"/>
                <a:cs typeface="Arial"/>
                <a:sym typeface="Arial"/>
              </a:rPr>
              <a:t>Why?</a:t>
            </a:r>
            <a:endParaRPr kumimoji="0" lang="en-US" sz="1800" b="0" i="0" u="none" strike="noStrike" kern="0" cap="none" spc="0" normalizeH="0" baseline="0" noProof="0">
              <a:ln>
                <a:noFill/>
              </a:ln>
              <a:solidFill>
                <a:srgbClr val="CFA667"/>
              </a:solidFill>
              <a:effectLst/>
              <a:uLnTx/>
              <a:uFillTx/>
              <a:latin typeface="DM Serif Display"/>
              <a:cs typeface="Arial"/>
              <a:sym typeface="Arial"/>
            </a:endParaRPr>
          </a:p>
        </p:txBody>
      </p:sp>
      <p:sp>
        <p:nvSpPr>
          <p:cNvPr id="3" name="TextBox 2">
            <a:extLst>
              <a:ext uri="{FF2B5EF4-FFF2-40B4-BE49-F238E27FC236}">
                <a16:creationId xmlns:a16="http://schemas.microsoft.com/office/drawing/2014/main" id="{D5C11383-C435-268A-EB04-AFB0341DBFFA}"/>
              </a:ext>
            </a:extLst>
          </p:cNvPr>
          <p:cNvSpPr txBox="1"/>
          <p:nvPr/>
        </p:nvSpPr>
        <p:spPr>
          <a:xfrm>
            <a:off x="4561183" y="2266537"/>
            <a:ext cx="1550000" cy="2708434"/>
          </a:xfrm>
          <a:prstGeom prst="rect">
            <a:avLst/>
          </a:prstGeom>
          <a:noFill/>
        </p:spPr>
        <p:txBody>
          <a:bodyPr wrap="square" lIns="91440" tIns="45720" rIns="91440" bIns="45720" anchor="t">
            <a:spAutoFit/>
          </a:bodyPr>
          <a:lstStyle/>
          <a:p>
            <a:pPr algn="ctr"/>
            <a:r>
              <a:rPr lang="en-SG" sz="1200" b="0" i="0" u="none" strike="noStrike">
                <a:solidFill>
                  <a:srgbClr val="333333"/>
                </a:solidFill>
                <a:effectLst/>
                <a:latin typeface="Times New Roman" panose="02020603050405020304" pitchFamily="18" charset="0"/>
              </a:rPr>
              <a:t>The key for XG Boost success is in its scalability and adaptability to every scenario. This is because of the algorithmic optimization, and scales to billions of examples in a limited memory setting. </a:t>
            </a:r>
            <a:r>
              <a:rPr lang="en-SG" sz="1200" b="0" i="0" u="none" strike="noStrike">
                <a:effectLst/>
                <a:latin typeface="WordVisiCarriageReturn_MSFontService"/>
              </a:rPr>
              <a:t> </a:t>
            </a:r>
            <a:endParaRPr lang="en-SG" sz="1200" b="0" i="0" u="none" strike="noStrike">
              <a:solidFill>
                <a:srgbClr val="333333"/>
              </a:solidFill>
              <a:effectLst/>
              <a:latin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2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200" b="0" i="0" u="none" strike="noStrike" kern="0" cap="none" spc="0" normalizeH="0" baseline="0" noProof="0">
              <a:ln>
                <a:noFill/>
              </a:ln>
              <a:solidFill>
                <a:srgbClr val="191818"/>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191818"/>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8183BE3C-3395-4D44-C902-17331C32DD11}"/>
              </a:ext>
            </a:extLst>
          </p:cNvPr>
          <p:cNvPicPr>
            <a:picLocks noChangeAspect="1"/>
          </p:cNvPicPr>
          <p:nvPr/>
        </p:nvPicPr>
        <p:blipFill>
          <a:blip r:embed="rId6"/>
          <a:stretch>
            <a:fillRect/>
          </a:stretch>
        </p:blipFill>
        <p:spPr>
          <a:xfrm>
            <a:off x="976361" y="912429"/>
            <a:ext cx="735450" cy="735450"/>
          </a:xfrm>
          <a:prstGeom prst="rect">
            <a:avLst/>
          </a:prstGeom>
        </p:spPr>
      </p:pic>
      <p:pic>
        <p:nvPicPr>
          <p:cNvPr id="7" name="Picture 6">
            <a:extLst>
              <a:ext uri="{FF2B5EF4-FFF2-40B4-BE49-F238E27FC236}">
                <a16:creationId xmlns:a16="http://schemas.microsoft.com/office/drawing/2014/main" id="{39661CE5-AA44-8307-8361-2998BFAE895B}"/>
              </a:ext>
            </a:extLst>
          </p:cNvPr>
          <p:cNvPicPr>
            <a:picLocks noChangeAspect="1"/>
          </p:cNvPicPr>
          <p:nvPr/>
        </p:nvPicPr>
        <p:blipFill>
          <a:blip r:embed="rId7"/>
          <a:stretch>
            <a:fillRect/>
          </a:stretch>
        </p:blipFill>
        <p:spPr>
          <a:xfrm>
            <a:off x="2926748" y="856773"/>
            <a:ext cx="735450" cy="735450"/>
          </a:xfrm>
          <a:prstGeom prst="rect">
            <a:avLst/>
          </a:prstGeom>
        </p:spPr>
      </p:pic>
      <p:pic>
        <p:nvPicPr>
          <p:cNvPr id="19" name="Picture 18">
            <a:extLst>
              <a:ext uri="{FF2B5EF4-FFF2-40B4-BE49-F238E27FC236}">
                <a16:creationId xmlns:a16="http://schemas.microsoft.com/office/drawing/2014/main" id="{8A4A6C17-A3C6-C626-0A82-EAA3F1A6B429}"/>
              </a:ext>
            </a:extLst>
          </p:cNvPr>
          <p:cNvPicPr>
            <a:picLocks noChangeAspect="1"/>
          </p:cNvPicPr>
          <p:nvPr/>
        </p:nvPicPr>
        <p:blipFill>
          <a:blip r:embed="rId8"/>
          <a:stretch>
            <a:fillRect/>
          </a:stretch>
        </p:blipFill>
        <p:spPr>
          <a:xfrm>
            <a:off x="5048028" y="998983"/>
            <a:ext cx="570566" cy="570566"/>
          </a:xfrm>
          <a:prstGeom prst="rect">
            <a:avLst/>
          </a:prstGeom>
        </p:spPr>
      </p:pic>
      <p:pic>
        <p:nvPicPr>
          <p:cNvPr id="27" name="Picture 26">
            <a:extLst>
              <a:ext uri="{FF2B5EF4-FFF2-40B4-BE49-F238E27FC236}">
                <a16:creationId xmlns:a16="http://schemas.microsoft.com/office/drawing/2014/main" id="{66C0C5CB-4E51-3C9B-31AE-EDB1FE7B1226}"/>
              </a:ext>
            </a:extLst>
          </p:cNvPr>
          <p:cNvPicPr>
            <a:picLocks noChangeAspect="1"/>
          </p:cNvPicPr>
          <p:nvPr/>
        </p:nvPicPr>
        <p:blipFill>
          <a:blip r:embed="rId9"/>
          <a:stretch>
            <a:fillRect/>
          </a:stretch>
        </p:blipFill>
        <p:spPr>
          <a:xfrm>
            <a:off x="6889270" y="373015"/>
            <a:ext cx="1816098" cy="4397469"/>
          </a:xfrm>
          <a:prstGeom prst="rect">
            <a:avLst/>
          </a:prstGeom>
        </p:spPr>
      </p:pic>
    </p:spTree>
    <p:extLst>
      <p:ext uri="{BB962C8B-B14F-4D97-AF65-F5344CB8AC3E}">
        <p14:creationId xmlns:p14="http://schemas.microsoft.com/office/powerpoint/2010/main" val="2195171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Shape 594"/>
        <p:cNvGrpSpPr/>
        <p:nvPr/>
      </p:nvGrpSpPr>
      <p:grpSpPr>
        <a:xfrm>
          <a:off x="0" y="0"/>
          <a:ext cx="0" cy="0"/>
          <a:chOff x="0" y="0"/>
          <a:chExt cx="0" cy="0"/>
        </a:xfrm>
      </p:grpSpPr>
      <p:sp>
        <p:nvSpPr>
          <p:cNvPr id="19" name="Google Shape;585;p50">
            <a:extLst>
              <a:ext uri="{FF2B5EF4-FFF2-40B4-BE49-F238E27FC236}">
                <a16:creationId xmlns:a16="http://schemas.microsoft.com/office/drawing/2014/main" id="{180F7046-E512-C391-7FB0-45B8B012411B}"/>
              </a:ext>
            </a:extLst>
          </p:cNvPr>
          <p:cNvSpPr/>
          <p:nvPr/>
        </p:nvSpPr>
        <p:spPr>
          <a:xfrm>
            <a:off x="2135289" y="2426127"/>
            <a:ext cx="995850" cy="100597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a:solidFill>
                <a:schemeClr val="bg2"/>
              </a:solidFill>
            </a:endParaRPr>
          </a:p>
        </p:txBody>
      </p:sp>
      <p:sp>
        <p:nvSpPr>
          <p:cNvPr id="6" name="Google Shape;585;p50">
            <a:extLst>
              <a:ext uri="{FF2B5EF4-FFF2-40B4-BE49-F238E27FC236}">
                <a16:creationId xmlns:a16="http://schemas.microsoft.com/office/drawing/2014/main" id="{6C045F4E-2397-C671-AA52-D72DFB5988CA}"/>
              </a:ext>
            </a:extLst>
          </p:cNvPr>
          <p:cNvSpPr/>
          <p:nvPr/>
        </p:nvSpPr>
        <p:spPr>
          <a:xfrm>
            <a:off x="6012861" y="2397106"/>
            <a:ext cx="995850" cy="1005975"/>
          </a:xfrm>
          <a:prstGeom prst="rect">
            <a:avLst/>
          </a:prstGeom>
          <a:noFill/>
          <a:ln w="9525" cap="flat" cmpd="sng">
            <a:solidFill>
              <a:schemeClr val="tx1">
                <a:alpha val="99000"/>
              </a:schemeClr>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9" name="Google Shape;585;p50">
            <a:extLst>
              <a:ext uri="{FF2B5EF4-FFF2-40B4-BE49-F238E27FC236}">
                <a16:creationId xmlns:a16="http://schemas.microsoft.com/office/drawing/2014/main" id="{40AFBE7F-3FB2-D88E-C7CF-E38CD0729B73}"/>
              </a:ext>
            </a:extLst>
          </p:cNvPr>
          <p:cNvSpPr/>
          <p:nvPr/>
        </p:nvSpPr>
        <p:spPr>
          <a:xfrm>
            <a:off x="4424414" y="2410828"/>
            <a:ext cx="995850" cy="1005975"/>
          </a:xfrm>
          <a:prstGeom prst="rect">
            <a:avLst/>
          </a:prstGeom>
          <a:noFill/>
          <a:ln w="9525" cap="flat" cmpd="sng">
            <a:solidFill>
              <a:schemeClr val="tx1"/>
            </a:solidFill>
            <a:prstDash val="solid"/>
            <a:round/>
            <a:headEnd type="none" w="sm" len="sm"/>
            <a:tailEnd type="none" w="sm" len="sm"/>
          </a:ln>
        </p:spPr>
        <p:txBody>
          <a:bodyPr spcFirstLastPara="1" wrap="square" lIns="68569" tIns="68569" rIns="68569" bIns="68569" anchor="ctr" anchorCtr="0">
            <a:noAutofit/>
          </a:bodyPr>
          <a:lstStyle/>
          <a:p>
            <a:endParaRPr sz="1050">
              <a:solidFill>
                <a:schemeClr val="bg2"/>
              </a:solidFill>
            </a:endParaRPr>
          </a:p>
        </p:txBody>
      </p:sp>
      <p:pic>
        <p:nvPicPr>
          <p:cNvPr id="10" name="Google Shape;586;p50" descr="A picture containing shape&#10;&#10;Description automatically generated">
            <a:extLst>
              <a:ext uri="{FF2B5EF4-FFF2-40B4-BE49-F238E27FC236}">
                <a16:creationId xmlns:a16="http://schemas.microsoft.com/office/drawing/2014/main" id="{9BD9D7B4-41A8-7381-3523-F60898A80DC6}"/>
              </a:ext>
            </a:extLst>
          </p:cNvPr>
          <p:cNvPicPr preferRelativeResize="0"/>
          <p:nvPr/>
        </p:nvPicPr>
        <p:blipFill rotWithShape="1">
          <a:blip r:embed="rId3"/>
          <a:srcRect l="1124" r="1124"/>
          <a:stretch/>
        </p:blipFill>
        <p:spPr>
          <a:xfrm>
            <a:off x="2855111" y="1668288"/>
            <a:ext cx="1761632" cy="3047812"/>
          </a:xfrm>
          <a:prstGeom prst="rect">
            <a:avLst/>
          </a:prstGeom>
          <a:noFill/>
          <a:ln>
            <a:noFill/>
          </a:ln>
        </p:spPr>
      </p:pic>
      <p:sp>
        <p:nvSpPr>
          <p:cNvPr id="11" name="TextBox 10">
            <a:extLst>
              <a:ext uri="{FF2B5EF4-FFF2-40B4-BE49-F238E27FC236}">
                <a16:creationId xmlns:a16="http://schemas.microsoft.com/office/drawing/2014/main" id="{070B7096-3BC0-4822-654A-FF7501D02A1B}"/>
              </a:ext>
            </a:extLst>
          </p:cNvPr>
          <p:cNvSpPr txBox="1"/>
          <p:nvPr/>
        </p:nvSpPr>
        <p:spPr>
          <a:xfrm>
            <a:off x="2600889" y="276127"/>
            <a:ext cx="6266098" cy="584775"/>
          </a:xfrm>
          <a:prstGeom prst="rect">
            <a:avLst/>
          </a:prstGeom>
          <a:noFill/>
        </p:spPr>
        <p:txBody>
          <a:bodyPr wrap="square" lIns="91440" tIns="45720" rIns="91440" bIns="45720" rtlCol="0" anchor="t">
            <a:spAutoFit/>
          </a:bodyPr>
          <a:lstStyle/>
          <a:p>
            <a:pPr algn="ctr"/>
            <a:r>
              <a:rPr lang="en-SG" sz="3200">
                <a:solidFill>
                  <a:schemeClr val="tx1"/>
                </a:solidFill>
                <a:latin typeface=""/>
              </a:rPr>
              <a:t>Methodology XG-BOOST</a:t>
            </a:r>
            <a:endParaRPr lang="en-US" sz="3200">
              <a:solidFill>
                <a:schemeClr val="tx1"/>
              </a:solidFill>
              <a:latin typeface=""/>
              <a:cs typeface="Times New Roman" panose="02020603050405020304" pitchFamily="18" charset="0"/>
            </a:endParaRPr>
          </a:p>
        </p:txBody>
      </p:sp>
      <p:pic>
        <p:nvPicPr>
          <p:cNvPr id="12" name="Google Shape;588;p50">
            <a:extLst>
              <a:ext uri="{FF2B5EF4-FFF2-40B4-BE49-F238E27FC236}">
                <a16:creationId xmlns:a16="http://schemas.microsoft.com/office/drawing/2014/main" id="{8F9556F8-6B47-90ED-912C-EEFDB472130C}"/>
              </a:ext>
            </a:extLst>
          </p:cNvPr>
          <p:cNvPicPr preferRelativeResize="0"/>
          <p:nvPr/>
        </p:nvPicPr>
        <p:blipFill rotWithShape="1">
          <a:blip r:embed="rId4"/>
          <a:srcRect t="5776" b="5776"/>
          <a:stretch/>
        </p:blipFill>
        <p:spPr>
          <a:xfrm>
            <a:off x="4852523" y="1664883"/>
            <a:ext cx="1761632" cy="3051217"/>
          </a:xfrm>
          <a:prstGeom prst="rect">
            <a:avLst/>
          </a:prstGeom>
          <a:noFill/>
          <a:ln>
            <a:noFill/>
          </a:ln>
        </p:spPr>
      </p:pic>
      <p:sp>
        <p:nvSpPr>
          <p:cNvPr id="13" name="TextBox 12">
            <a:extLst>
              <a:ext uri="{FF2B5EF4-FFF2-40B4-BE49-F238E27FC236}">
                <a16:creationId xmlns:a16="http://schemas.microsoft.com/office/drawing/2014/main" id="{0A7D7783-8A37-50F1-5D53-211F4B300ED0}"/>
              </a:ext>
            </a:extLst>
          </p:cNvPr>
          <p:cNvSpPr txBox="1"/>
          <p:nvPr/>
        </p:nvSpPr>
        <p:spPr>
          <a:xfrm>
            <a:off x="5071211" y="1664682"/>
            <a:ext cx="1317224" cy="646331"/>
          </a:xfrm>
          <a:prstGeom prst="rect">
            <a:avLst/>
          </a:prstGeom>
          <a:noFill/>
        </p:spPr>
        <p:txBody>
          <a:bodyPr wrap="square" lIns="91440" tIns="45720" rIns="91440" bIns="45720" anchor="t">
            <a:spAutoFit/>
          </a:bodyPr>
          <a:lstStyle/>
          <a:p>
            <a:pPr algn="ctr"/>
            <a:r>
              <a:rPr lang="en" sz="1800">
                <a:solidFill>
                  <a:schemeClr val="bg2"/>
                </a:solidFill>
                <a:latin typeface="DM Serif Display"/>
              </a:rPr>
              <a:t>Good Results</a:t>
            </a:r>
            <a:endParaRPr lang="en-US"/>
          </a:p>
        </p:txBody>
      </p:sp>
      <p:sp>
        <p:nvSpPr>
          <p:cNvPr id="14" name="TextBox 13">
            <a:extLst>
              <a:ext uri="{FF2B5EF4-FFF2-40B4-BE49-F238E27FC236}">
                <a16:creationId xmlns:a16="http://schemas.microsoft.com/office/drawing/2014/main" id="{49C08962-4498-3CA6-8A0A-59FECB77F819}"/>
              </a:ext>
            </a:extLst>
          </p:cNvPr>
          <p:cNvSpPr txBox="1"/>
          <p:nvPr/>
        </p:nvSpPr>
        <p:spPr>
          <a:xfrm>
            <a:off x="4885176" y="2090687"/>
            <a:ext cx="1734839" cy="1938992"/>
          </a:xfrm>
          <a:prstGeom prst="rect">
            <a:avLst/>
          </a:prstGeom>
          <a:noFill/>
        </p:spPr>
        <p:txBody>
          <a:bodyPr wrap="square" lIns="91440" tIns="45720" rIns="91440" bIns="45720" rtlCol="0" anchor="t">
            <a:spAutoFit/>
          </a:bodyPr>
          <a:lstStyle/>
          <a:p>
            <a:pPr algn="ctr"/>
            <a:endParaRPr lang="en-US" sz="1200">
              <a:solidFill>
                <a:schemeClr val="accent6"/>
              </a:solidFill>
              <a:latin typeface="Times New Roman"/>
            </a:endParaRPr>
          </a:p>
          <a:p>
            <a:pPr algn="ctr"/>
            <a:r>
              <a:rPr lang="en-SG" sz="1200" b="0" i="0" u="none" strike="noStrike">
                <a:solidFill>
                  <a:schemeClr val="bg1"/>
                </a:solidFill>
                <a:effectLst/>
                <a:latin typeface="Times New Roman" panose="02020603050405020304" pitchFamily="18" charset="0"/>
              </a:rPr>
              <a:t>In their research, XG Boost has the lowest RMSE and MAE while higher R-squared when it comes to forecasting gold price. </a:t>
            </a:r>
            <a:r>
              <a:rPr lang="en-SG" sz="1200">
                <a:solidFill>
                  <a:schemeClr val="bg1"/>
                </a:solidFill>
                <a:latin typeface="Times New Roman" panose="02020603050405020304" pitchFamily="18" charset="0"/>
              </a:rPr>
              <a:t>This show XG Boost provide the best result when it comes to time series data. </a:t>
            </a:r>
          </a:p>
        </p:txBody>
      </p:sp>
      <p:sp>
        <p:nvSpPr>
          <p:cNvPr id="15" name="TextBox 14">
            <a:extLst>
              <a:ext uri="{FF2B5EF4-FFF2-40B4-BE49-F238E27FC236}">
                <a16:creationId xmlns:a16="http://schemas.microsoft.com/office/drawing/2014/main" id="{A85F91AD-E199-920F-D8C4-4CEB90178E22}"/>
              </a:ext>
            </a:extLst>
          </p:cNvPr>
          <p:cNvSpPr txBox="1"/>
          <p:nvPr/>
        </p:nvSpPr>
        <p:spPr>
          <a:xfrm>
            <a:off x="3187081" y="1735312"/>
            <a:ext cx="1495564" cy="369332"/>
          </a:xfrm>
          <a:prstGeom prst="rect">
            <a:avLst/>
          </a:prstGeom>
          <a:noFill/>
        </p:spPr>
        <p:txBody>
          <a:bodyPr wrap="square" lIns="91440" tIns="45720" rIns="91440" bIns="45720" anchor="t">
            <a:spAutoFit/>
          </a:bodyPr>
          <a:lstStyle/>
          <a:p>
            <a:r>
              <a:rPr lang="en-JP" sz="1800">
                <a:solidFill>
                  <a:schemeClr val="bg2"/>
                </a:solidFill>
                <a:latin typeface="DM Serif Display"/>
              </a:rPr>
              <a:t>Research</a:t>
            </a:r>
            <a:endParaRPr lang="en-US" sz="1800">
              <a:solidFill>
                <a:schemeClr val="bg2"/>
              </a:solidFill>
              <a:latin typeface="DM Serif Display"/>
            </a:endParaRPr>
          </a:p>
        </p:txBody>
      </p:sp>
      <p:sp>
        <p:nvSpPr>
          <p:cNvPr id="16" name="TextBox 15">
            <a:extLst>
              <a:ext uri="{FF2B5EF4-FFF2-40B4-BE49-F238E27FC236}">
                <a16:creationId xmlns:a16="http://schemas.microsoft.com/office/drawing/2014/main" id="{775AC33F-CD8A-D2A4-0A42-6AED22A9E8ED}"/>
              </a:ext>
            </a:extLst>
          </p:cNvPr>
          <p:cNvSpPr txBox="1"/>
          <p:nvPr/>
        </p:nvSpPr>
        <p:spPr>
          <a:xfrm>
            <a:off x="2899494" y="2233692"/>
            <a:ext cx="1662389" cy="1969770"/>
          </a:xfrm>
          <a:prstGeom prst="rect">
            <a:avLst/>
          </a:prstGeom>
          <a:noFill/>
        </p:spPr>
        <p:txBody>
          <a:bodyPr wrap="square" lIns="91440" tIns="45720" rIns="91440" bIns="45720" anchor="t">
            <a:spAutoFit/>
          </a:bodyPr>
          <a:lstStyle/>
          <a:p>
            <a:pPr algn="ctr"/>
            <a:r>
              <a:rPr lang="en-SG" sz="1200" b="0" i="0" u="none" strike="noStrike" err="1">
                <a:solidFill>
                  <a:srgbClr val="333333"/>
                </a:solidFill>
                <a:effectLst/>
                <a:latin typeface="Times New Roman" panose="02020603050405020304" pitchFamily="18" charset="0"/>
              </a:rPr>
              <a:t>Jabeur</a:t>
            </a:r>
            <a:r>
              <a:rPr lang="en-SG" sz="1200" b="0" i="0" u="none" strike="noStrike">
                <a:solidFill>
                  <a:srgbClr val="333333"/>
                </a:solidFill>
                <a:effectLst/>
                <a:latin typeface="Times New Roman" panose="02020603050405020304" pitchFamily="18" charset="0"/>
              </a:rPr>
              <a:t>, </a:t>
            </a:r>
            <a:r>
              <a:rPr lang="en-SG" sz="1200" b="0" i="0" u="none" strike="noStrike" err="1">
                <a:solidFill>
                  <a:srgbClr val="333333"/>
                </a:solidFill>
                <a:effectLst/>
                <a:latin typeface="Times New Roman" panose="02020603050405020304" pitchFamily="18" charset="0"/>
              </a:rPr>
              <a:t>Mefteha</a:t>
            </a:r>
            <a:r>
              <a:rPr lang="en-SG" sz="1200" b="0" i="0" u="none" strike="noStrike">
                <a:solidFill>
                  <a:srgbClr val="333333"/>
                </a:solidFill>
                <a:effectLst/>
                <a:latin typeface="Times New Roman" panose="02020603050405020304" pitchFamily="18" charset="0"/>
              </a:rPr>
              <a:t> and Viviani in “</a:t>
            </a:r>
            <a:r>
              <a:rPr lang="en-US" sz="1200" b="0" i="0" u="none" strike="noStrike">
                <a:solidFill>
                  <a:srgbClr val="000000"/>
                </a:solidFill>
                <a:effectLst/>
                <a:latin typeface="Times New Roman" panose="02020603050405020304" pitchFamily="18" charset="0"/>
              </a:rPr>
              <a:t>Forecasting gold price with the </a:t>
            </a:r>
            <a:r>
              <a:rPr lang="en-US" sz="1200" b="0" i="0" u="none" strike="noStrike" err="1">
                <a:solidFill>
                  <a:srgbClr val="000000"/>
                </a:solidFill>
                <a:effectLst/>
                <a:latin typeface="Times New Roman" panose="02020603050405020304" pitchFamily="18" charset="0"/>
              </a:rPr>
              <a:t>XGBoost</a:t>
            </a:r>
            <a:r>
              <a:rPr lang="en-US" sz="1200" b="0" i="0" u="none" strike="noStrike">
                <a:solidFill>
                  <a:srgbClr val="000000"/>
                </a:solidFill>
                <a:effectLst/>
                <a:latin typeface="Times New Roman" panose="02020603050405020304" pitchFamily="18" charset="0"/>
              </a:rPr>
              <a:t> algorithm and SHAP interaction” values</a:t>
            </a:r>
            <a:r>
              <a:rPr lang="en-SG" sz="1200" b="0" i="0" u="none" strike="noStrike">
                <a:solidFill>
                  <a:srgbClr val="333333"/>
                </a:solidFill>
                <a:effectLst/>
                <a:latin typeface="Times New Roman" panose="02020603050405020304" pitchFamily="18" charset="0"/>
              </a:rPr>
              <a:t> paper stated the empirical superiority of XG Boost compared to 6 other models </a:t>
            </a:r>
          </a:p>
          <a:p>
            <a:pPr algn="ctr"/>
            <a:endParaRPr lang="en-US"/>
          </a:p>
        </p:txBody>
      </p:sp>
      <p:pic>
        <p:nvPicPr>
          <p:cNvPr id="21" name="Google Shape;586;p50" descr="A picture containing shape&#10;&#10;Description automatically generated">
            <a:extLst>
              <a:ext uri="{FF2B5EF4-FFF2-40B4-BE49-F238E27FC236}">
                <a16:creationId xmlns:a16="http://schemas.microsoft.com/office/drawing/2014/main" id="{EAA3AB5E-6760-8B1D-9DC4-86A84C97CB58}"/>
              </a:ext>
            </a:extLst>
          </p:cNvPr>
          <p:cNvPicPr preferRelativeResize="0"/>
          <p:nvPr/>
        </p:nvPicPr>
        <p:blipFill rotWithShape="1">
          <a:blip r:embed="rId3"/>
          <a:srcRect l="1124" r="1124"/>
          <a:stretch/>
        </p:blipFill>
        <p:spPr>
          <a:xfrm>
            <a:off x="6848320" y="1664883"/>
            <a:ext cx="1761632" cy="3047812"/>
          </a:xfrm>
          <a:prstGeom prst="rect">
            <a:avLst/>
          </a:prstGeom>
          <a:noFill/>
          <a:ln>
            <a:noFill/>
          </a:ln>
        </p:spPr>
      </p:pic>
      <p:sp>
        <p:nvSpPr>
          <p:cNvPr id="2" name="TextBox 1">
            <a:extLst>
              <a:ext uri="{FF2B5EF4-FFF2-40B4-BE49-F238E27FC236}">
                <a16:creationId xmlns:a16="http://schemas.microsoft.com/office/drawing/2014/main" id="{CA75E07D-D813-5406-6D71-4649EE5727A9}"/>
              </a:ext>
            </a:extLst>
          </p:cNvPr>
          <p:cNvSpPr txBox="1"/>
          <p:nvPr/>
        </p:nvSpPr>
        <p:spPr>
          <a:xfrm>
            <a:off x="6979504" y="1721355"/>
            <a:ext cx="1495564" cy="369332"/>
          </a:xfrm>
          <a:prstGeom prst="rect">
            <a:avLst/>
          </a:prstGeom>
          <a:noFill/>
        </p:spPr>
        <p:txBody>
          <a:bodyPr wrap="square" lIns="91440" tIns="45720" rIns="91440" bIns="45720" anchor="t">
            <a:spAutoFit/>
          </a:bodyPr>
          <a:lstStyle/>
          <a:p>
            <a:pPr algn="ctr"/>
            <a:r>
              <a:rPr lang="en-JP" sz="1800">
                <a:solidFill>
                  <a:schemeClr val="bg2"/>
                </a:solidFill>
                <a:latin typeface="DM Serif Display"/>
              </a:rPr>
              <a:t>Advantages</a:t>
            </a:r>
            <a:endParaRPr lang="en-US" sz="1800">
              <a:solidFill>
                <a:schemeClr val="bg2"/>
              </a:solidFill>
              <a:latin typeface="DM Serif Display"/>
            </a:endParaRPr>
          </a:p>
        </p:txBody>
      </p:sp>
      <p:sp>
        <p:nvSpPr>
          <p:cNvPr id="3" name="TextBox 2">
            <a:extLst>
              <a:ext uri="{FF2B5EF4-FFF2-40B4-BE49-F238E27FC236}">
                <a16:creationId xmlns:a16="http://schemas.microsoft.com/office/drawing/2014/main" id="{D5C11383-C435-268A-EB04-AFB0341DBFFA}"/>
              </a:ext>
            </a:extLst>
          </p:cNvPr>
          <p:cNvSpPr txBox="1"/>
          <p:nvPr/>
        </p:nvSpPr>
        <p:spPr>
          <a:xfrm>
            <a:off x="6901110" y="2244575"/>
            <a:ext cx="1652351" cy="1785104"/>
          </a:xfrm>
          <a:prstGeom prst="rect">
            <a:avLst/>
          </a:prstGeom>
          <a:noFill/>
        </p:spPr>
        <p:txBody>
          <a:bodyPr wrap="square" lIns="91440" tIns="45720" rIns="91440" bIns="45720" anchor="t">
            <a:spAutoFit/>
          </a:bodyPr>
          <a:lstStyle/>
          <a:p>
            <a:pPr algn="ctr"/>
            <a:r>
              <a:rPr lang="en-SG" sz="1200" b="0" i="0" u="none" strike="noStrike">
                <a:solidFill>
                  <a:srgbClr val="000000"/>
                </a:solidFill>
                <a:effectLst/>
                <a:latin typeface="Times New Roman" panose="02020603050405020304" pitchFamily="18" charset="0"/>
              </a:rPr>
              <a:t>The combination of decision trees and gradient boosting methods has shown to have advantages for good training effect and difficult to be overfitted</a:t>
            </a:r>
            <a:endParaRPr lang="en-SG" sz="1200">
              <a:solidFill>
                <a:srgbClr val="333333"/>
              </a:solidFill>
              <a:latin typeface="Times New Roman" panose="02020603050405020304" pitchFamily="18" charset="0"/>
            </a:endParaRPr>
          </a:p>
          <a:p>
            <a:pPr algn="ctr"/>
            <a:endParaRPr lang="en-SG" sz="1200"/>
          </a:p>
          <a:p>
            <a:pPr algn="ctr"/>
            <a:endParaRPr lang="en-US"/>
          </a:p>
        </p:txBody>
      </p:sp>
      <p:pic>
        <p:nvPicPr>
          <p:cNvPr id="18" name="Picture 17">
            <a:extLst>
              <a:ext uri="{FF2B5EF4-FFF2-40B4-BE49-F238E27FC236}">
                <a16:creationId xmlns:a16="http://schemas.microsoft.com/office/drawing/2014/main" id="{C0E5DF31-9D40-41AE-2919-8E0DF46848A5}"/>
              </a:ext>
            </a:extLst>
          </p:cNvPr>
          <p:cNvPicPr>
            <a:picLocks noChangeAspect="1"/>
          </p:cNvPicPr>
          <p:nvPr/>
        </p:nvPicPr>
        <p:blipFill>
          <a:blip r:embed="rId5"/>
          <a:stretch>
            <a:fillRect/>
          </a:stretch>
        </p:blipFill>
        <p:spPr>
          <a:xfrm>
            <a:off x="433759" y="380345"/>
            <a:ext cx="1827105" cy="4382810"/>
          </a:xfrm>
          <a:prstGeom prst="rect">
            <a:avLst/>
          </a:prstGeom>
        </p:spPr>
      </p:pic>
      <p:pic>
        <p:nvPicPr>
          <p:cNvPr id="22" name="Picture 21">
            <a:extLst>
              <a:ext uri="{FF2B5EF4-FFF2-40B4-BE49-F238E27FC236}">
                <a16:creationId xmlns:a16="http://schemas.microsoft.com/office/drawing/2014/main" id="{87143B3C-F8E6-B477-9995-9C49662437F4}"/>
              </a:ext>
            </a:extLst>
          </p:cNvPr>
          <p:cNvPicPr>
            <a:picLocks noChangeAspect="1"/>
          </p:cNvPicPr>
          <p:nvPr/>
        </p:nvPicPr>
        <p:blipFill>
          <a:blip r:embed="rId6"/>
          <a:stretch>
            <a:fillRect/>
          </a:stretch>
        </p:blipFill>
        <p:spPr>
          <a:xfrm>
            <a:off x="3419622" y="958413"/>
            <a:ext cx="646331" cy="646331"/>
          </a:xfrm>
          <a:prstGeom prst="rect">
            <a:avLst/>
          </a:prstGeom>
        </p:spPr>
      </p:pic>
      <p:pic>
        <p:nvPicPr>
          <p:cNvPr id="24" name="Picture 23">
            <a:extLst>
              <a:ext uri="{FF2B5EF4-FFF2-40B4-BE49-F238E27FC236}">
                <a16:creationId xmlns:a16="http://schemas.microsoft.com/office/drawing/2014/main" id="{5DEF182D-6036-EF88-6CA1-DF00FCBCBA86}"/>
              </a:ext>
            </a:extLst>
          </p:cNvPr>
          <p:cNvPicPr>
            <a:picLocks noChangeAspect="1"/>
          </p:cNvPicPr>
          <p:nvPr/>
        </p:nvPicPr>
        <p:blipFill>
          <a:blip r:embed="rId7"/>
          <a:stretch>
            <a:fillRect/>
          </a:stretch>
        </p:blipFill>
        <p:spPr>
          <a:xfrm>
            <a:off x="5401213" y="958413"/>
            <a:ext cx="646331" cy="646331"/>
          </a:xfrm>
          <a:prstGeom prst="rect">
            <a:avLst/>
          </a:prstGeom>
        </p:spPr>
      </p:pic>
      <p:pic>
        <p:nvPicPr>
          <p:cNvPr id="26" name="Picture 25">
            <a:extLst>
              <a:ext uri="{FF2B5EF4-FFF2-40B4-BE49-F238E27FC236}">
                <a16:creationId xmlns:a16="http://schemas.microsoft.com/office/drawing/2014/main" id="{9AD1A73A-6974-EB1C-ECEB-1ECEABF67319}"/>
              </a:ext>
            </a:extLst>
          </p:cNvPr>
          <p:cNvPicPr>
            <a:picLocks noChangeAspect="1"/>
          </p:cNvPicPr>
          <p:nvPr/>
        </p:nvPicPr>
        <p:blipFill>
          <a:blip r:embed="rId8"/>
          <a:stretch>
            <a:fillRect/>
          </a:stretch>
        </p:blipFill>
        <p:spPr>
          <a:xfrm>
            <a:off x="7435345" y="1014790"/>
            <a:ext cx="583880" cy="583880"/>
          </a:xfrm>
          <a:prstGeom prst="rect">
            <a:avLst/>
          </a:prstGeom>
        </p:spPr>
      </p:pic>
    </p:spTree>
    <p:extLst>
      <p:ext uri="{BB962C8B-B14F-4D97-AF65-F5344CB8AC3E}">
        <p14:creationId xmlns:p14="http://schemas.microsoft.com/office/powerpoint/2010/main" val="2069155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3" name="TextBox 22">
            <a:extLst>
              <a:ext uri="{FF2B5EF4-FFF2-40B4-BE49-F238E27FC236}">
                <a16:creationId xmlns:a16="http://schemas.microsoft.com/office/drawing/2014/main" id="{6ED60B85-DBE7-5B5C-CED8-89A2FAA55D5A}"/>
              </a:ext>
            </a:extLst>
          </p:cNvPr>
          <p:cNvSpPr txBox="1"/>
          <p:nvPr/>
        </p:nvSpPr>
        <p:spPr>
          <a:xfrm>
            <a:off x="649618" y="32892"/>
            <a:ext cx="6816951"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Lora"/>
              </a:rPr>
              <a:t>Methodology XG Boost</a:t>
            </a:r>
          </a:p>
          <a:p>
            <a:pPr algn="l"/>
            <a:endParaRPr lang="en-US" sz="2800" b="1">
              <a:latin typeface="Lora"/>
            </a:endParaRPr>
          </a:p>
        </p:txBody>
      </p:sp>
      <p:sp>
        <p:nvSpPr>
          <p:cNvPr id="2" name="TextBox 1">
            <a:extLst>
              <a:ext uri="{FF2B5EF4-FFF2-40B4-BE49-F238E27FC236}">
                <a16:creationId xmlns:a16="http://schemas.microsoft.com/office/drawing/2014/main" id="{957B3D00-70C7-46D2-D6AA-5377B0E04042}"/>
              </a:ext>
            </a:extLst>
          </p:cNvPr>
          <p:cNvSpPr txBox="1"/>
          <p:nvPr/>
        </p:nvSpPr>
        <p:spPr>
          <a:xfrm>
            <a:off x="65784" y="863417"/>
            <a:ext cx="34784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Lora"/>
              </a:rPr>
              <a:t>Model Config</a:t>
            </a:r>
            <a:endParaRPr lang="en-US">
              <a:latin typeface="Lora"/>
            </a:endParaRPr>
          </a:p>
          <a:p>
            <a:endParaRPr lang="en-US">
              <a:latin typeface="Lora"/>
            </a:endParaRPr>
          </a:p>
        </p:txBody>
      </p:sp>
      <p:cxnSp>
        <p:nvCxnSpPr>
          <p:cNvPr id="3" name="Straight Arrow Connector 2">
            <a:extLst>
              <a:ext uri="{FF2B5EF4-FFF2-40B4-BE49-F238E27FC236}">
                <a16:creationId xmlns:a16="http://schemas.microsoft.com/office/drawing/2014/main" id="{8D42F08F-6FD3-840F-4EE1-9E7512FB254D}"/>
              </a:ext>
            </a:extLst>
          </p:cNvPr>
          <p:cNvCxnSpPr/>
          <p:nvPr/>
        </p:nvCxnSpPr>
        <p:spPr>
          <a:xfrm flipV="1">
            <a:off x="137940" y="1116069"/>
            <a:ext cx="1391333" cy="6579"/>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38755C0-1BD8-691B-EB38-95423AF077A5}"/>
              </a:ext>
            </a:extLst>
          </p:cNvPr>
          <p:cNvSpPr txBox="1"/>
          <p:nvPr/>
        </p:nvSpPr>
        <p:spPr>
          <a:xfrm>
            <a:off x="65784" y="1019655"/>
            <a:ext cx="91193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a:latin typeface="Courier New"/>
            </a:endParaRPr>
          </a:p>
          <a:p>
            <a:endParaRPr lang="en-US" sz="1000">
              <a:latin typeface="Courier New"/>
            </a:endParaRPr>
          </a:p>
        </p:txBody>
      </p:sp>
      <p:sp>
        <p:nvSpPr>
          <p:cNvPr id="8" name="TextBox 7">
            <a:extLst>
              <a:ext uri="{FF2B5EF4-FFF2-40B4-BE49-F238E27FC236}">
                <a16:creationId xmlns:a16="http://schemas.microsoft.com/office/drawing/2014/main" id="{AC8807F2-7689-FCF3-B84C-EE53763EEFE6}"/>
              </a:ext>
            </a:extLst>
          </p:cNvPr>
          <p:cNvSpPr txBox="1"/>
          <p:nvPr/>
        </p:nvSpPr>
        <p:spPr>
          <a:xfrm>
            <a:off x="0" y="1664694"/>
            <a:ext cx="7079867" cy="3162404"/>
          </a:xfrm>
          <a:prstGeom prst="rect">
            <a:avLst/>
          </a:prstGeom>
          <a:noFill/>
        </p:spPr>
        <p:txBody>
          <a:bodyPr wrap="square">
            <a:spAutoFit/>
          </a:bodyPr>
          <a:lstStyle/>
          <a:p>
            <a:r>
              <a:rPr lang="en-SG" sz="1050">
                <a:latin typeface="Courier New"/>
              </a:rPr>
              <a:t>def </a:t>
            </a:r>
            <a:r>
              <a:rPr lang="en-SG" sz="1050" err="1">
                <a:latin typeface="Courier New"/>
              </a:rPr>
              <a:t>build_model</a:t>
            </a:r>
            <a:r>
              <a:rPr lang="en-SG" sz="1050">
                <a:latin typeface="Courier New"/>
              </a:rPr>
              <a:t>(seed):</a:t>
            </a:r>
          </a:p>
          <a:p>
            <a:r>
              <a:rPr lang="en-SG" sz="1050">
                <a:latin typeface="Courier New"/>
              </a:rPr>
              <a:t>    </a:t>
            </a:r>
            <a:r>
              <a:rPr lang="en-SG" sz="1050" err="1">
                <a:latin typeface="Courier New"/>
              </a:rPr>
              <a:t>X_train</a:t>
            </a:r>
            <a:r>
              <a:rPr lang="en-SG" sz="1050">
                <a:latin typeface="Courier New"/>
              </a:rPr>
              <a:t> = []</a:t>
            </a:r>
          </a:p>
          <a:p>
            <a:r>
              <a:rPr lang="en-SG" sz="1050">
                <a:latin typeface="Courier New"/>
              </a:rPr>
              <a:t>    </a:t>
            </a:r>
            <a:r>
              <a:rPr lang="en-SG" sz="1050" err="1">
                <a:latin typeface="Courier New"/>
              </a:rPr>
              <a:t>y_train</a:t>
            </a:r>
            <a:r>
              <a:rPr lang="en-SG" sz="1050">
                <a:latin typeface="Courier New"/>
              </a:rPr>
              <a:t> = []</a:t>
            </a:r>
          </a:p>
          <a:p>
            <a:endParaRPr lang="en-SG" sz="1050">
              <a:latin typeface="Courier New"/>
            </a:endParaRPr>
          </a:p>
          <a:p>
            <a:r>
              <a:rPr lang="en-SG" sz="1050">
                <a:latin typeface="Courier New"/>
              </a:rPr>
              <a:t>    for </a:t>
            </a:r>
            <a:r>
              <a:rPr lang="en-SG" sz="1050" err="1">
                <a:latin typeface="Courier New"/>
              </a:rPr>
              <a:t>i</a:t>
            </a:r>
            <a:r>
              <a:rPr lang="en-SG" sz="1050">
                <a:latin typeface="Courier New"/>
              </a:rPr>
              <a:t> in range(</a:t>
            </a:r>
            <a:r>
              <a:rPr lang="en-SG" sz="1050" err="1">
                <a:latin typeface="Courier New"/>
              </a:rPr>
              <a:t>len</a:t>
            </a:r>
            <a:r>
              <a:rPr lang="en-SG" sz="1050">
                <a:latin typeface="Courier New"/>
              </a:rPr>
              <a:t>(</a:t>
            </a:r>
            <a:r>
              <a:rPr lang="en-SG" sz="1050" err="1">
                <a:latin typeface="Courier New"/>
              </a:rPr>
              <a:t>train_set_scaled</a:t>
            </a:r>
            <a:r>
              <a:rPr lang="en-SG" sz="1050">
                <a:latin typeface="Courier New"/>
              </a:rPr>
              <a:t>)):</a:t>
            </a:r>
          </a:p>
          <a:p>
            <a:r>
              <a:rPr lang="en-SG" sz="1050">
                <a:latin typeface="Courier New"/>
              </a:rPr>
              <a:t>        </a:t>
            </a:r>
            <a:r>
              <a:rPr lang="en-SG" sz="1050" err="1">
                <a:latin typeface="Courier New"/>
              </a:rPr>
              <a:t>X_train.append</a:t>
            </a:r>
            <a:r>
              <a:rPr lang="en-SG" sz="1050">
                <a:latin typeface="Courier New"/>
              </a:rPr>
              <a:t>(</a:t>
            </a:r>
            <a:r>
              <a:rPr lang="en-SG" sz="1050" err="1">
                <a:latin typeface="Courier New"/>
              </a:rPr>
              <a:t>train_set_scaled</a:t>
            </a:r>
            <a:r>
              <a:rPr lang="en-SG" sz="1050">
                <a:latin typeface="Courier New"/>
              </a:rPr>
              <a:t>[</a:t>
            </a:r>
            <a:r>
              <a:rPr lang="en-SG" sz="1050" err="1">
                <a:latin typeface="Courier New"/>
              </a:rPr>
              <a:t>i</a:t>
            </a:r>
            <a:r>
              <a:rPr lang="en-SG" sz="1050">
                <a:latin typeface="Courier New"/>
              </a:rPr>
              <a:t>, 1:])</a:t>
            </a:r>
          </a:p>
          <a:p>
            <a:r>
              <a:rPr lang="en-SG" sz="1050">
                <a:latin typeface="Courier New"/>
              </a:rPr>
              <a:t>        </a:t>
            </a:r>
            <a:r>
              <a:rPr lang="en-SG" sz="1050" err="1">
                <a:latin typeface="Courier New"/>
              </a:rPr>
              <a:t>y_train.append</a:t>
            </a:r>
            <a:r>
              <a:rPr lang="en-SG" sz="1050">
                <a:latin typeface="Courier New"/>
              </a:rPr>
              <a:t>(</a:t>
            </a:r>
            <a:r>
              <a:rPr lang="en-SG" sz="1050" err="1">
                <a:latin typeface="Courier New"/>
              </a:rPr>
              <a:t>train_set_scaled</a:t>
            </a:r>
            <a:r>
              <a:rPr lang="en-SG" sz="1050">
                <a:latin typeface="Courier New"/>
              </a:rPr>
              <a:t>[</a:t>
            </a:r>
            <a:r>
              <a:rPr lang="en-SG" sz="1050" err="1">
                <a:latin typeface="Courier New"/>
              </a:rPr>
              <a:t>i</a:t>
            </a:r>
            <a:r>
              <a:rPr lang="en-SG" sz="1050">
                <a:latin typeface="Courier New"/>
              </a:rPr>
              <a:t>, 0])</a:t>
            </a:r>
          </a:p>
          <a:p>
            <a:endParaRPr lang="en-SG" sz="1050">
              <a:latin typeface="Courier New"/>
            </a:endParaRPr>
          </a:p>
          <a:p>
            <a:r>
              <a:rPr lang="en-SG" sz="1050">
                <a:latin typeface="Courier New"/>
              </a:rPr>
              <a:t>    </a:t>
            </a:r>
            <a:r>
              <a:rPr lang="en-SG" sz="1050" err="1">
                <a:latin typeface="Courier New"/>
              </a:rPr>
              <a:t>X_train</a:t>
            </a:r>
            <a:r>
              <a:rPr lang="en-SG" sz="1050">
                <a:latin typeface="Courier New"/>
              </a:rPr>
              <a:t>, </a:t>
            </a:r>
            <a:r>
              <a:rPr lang="en-SG" sz="1050" err="1">
                <a:latin typeface="Courier New"/>
              </a:rPr>
              <a:t>y_train</a:t>
            </a:r>
            <a:r>
              <a:rPr lang="en-SG" sz="1050">
                <a:latin typeface="Courier New"/>
              </a:rPr>
              <a:t> = </a:t>
            </a:r>
            <a:r>
              <a:rPr lang="en-SG" sz="1050" err="1">
                <a:latin typeface="Courier New"/>
              </a:rPr>
              <a:t>np.array</a:t>
            </a:r>
            <a:r>
              <a:rPr lang="en-SG" sz="1050">
                <a:latin typeface="Courier New"/>
              </a:rPr>
              <a:t>(</a:t>
            </a:r>
            <a:r>
              <a:rPr lang="en-SG" sz="1050" err="1">
                <a:latin typeface="Courier New"/>
              </a:rPr>
              <a:t>X_train</a:t>
            </a:r>
            <a:r>
              <a:rPr lang="en-SG" sz="1050">
                <a:latin typeface="Courier New"/>
              </a:rPr>
              <a:t>), </a:t>
            </a:r>
            <a:r>
              <a:rPr lang="en-SG" sz="1050" err="1">
                <a:latin typeface="Courier New"/>
              </a:rPr>
              <a:t>np.array</a:t>
            </a:r>
            <a:r>
              <a:rPr lang="en-SG" sz="1050">
                <a:latin typeface="Courier New"/>
              </a:rPr>
              <a:t>(</a:t>
            </a:r>
            <a:r>
              <a:rPr lang="en-SG" sz="1050" err="1">
                <a:latin typeface="Courier New"/>
              </a:rPr>
              <a:t>y_train</a:t>
            </a:r>
            <a:r>
              <a:rPr lang="en-SG" sz="1050">
                <a:latin typeface="Courier New"/>
              </a:rPr>
              <a:t>)</a:t>
            </a:r>
          </a:p>
          <a:p>
            <a:endParaRPr lang="en-SG" sz="1050">
              <a:latin typeface="Courier New"/>
            </a:endParaRPr>
          </a:p>
          <a:p>
            <a:r>
              <a:rPr lang="en-SG" sz="1050">
                <a:latin typeface="Courier New"/>
              </a:rPr>
              <a:t>    </a:t>
            </a:r>
            <a:r>
              <a:rPr lang="en-SG" sz="1050" err="1">
                <a:latin typeface="Courier New"/>
              </a:rPr>
              <a:t>XGBoost_params</a:t>
            </a:r>
            <a:r>
              <a:rPr lang="en-SG" sz="1050">
                <a:latin typeface="Courier New"/>
              </a:rPr>
              <a:t>={'max_depth':25,</a:t>
            </a:r>
          </a:p>
          <a:p>
            <a:r>
              <a:rPr lang="en-SG" sz="1050">
                <a:latin typeface="Courier New"/>
              </a:rPr>
              <a:t>                'learning_rate':0.03,</a:t>
            </a:r>
          </a:p>
          <a:p>
            <a:r>
              <a:rPr lang="en-SG" sz="1050">
                <a:latin typeface="Courier New"/>
              </a:rPr>
              <a:t>                'subsample':0.8,</a:t>
            </a:r>
          </a:p>
          <a:p>
            <a:r>
              <a:rPr lang="en-SG" sz="1050">
                <a:latin typeface="Courier New"/>
              </a:rPr>
              <a:t>                'eval_metric':'</a:t>
            </a:r>
            <a:r>
              <a:rPr lang="en-SG" sz="1050" err="1">
                <a:latin typeface="Courier New"/>
              </a:rPr>
              <a:t>rmse</a:t>
            </a:r>
            <a:r>
              <a:rPr lang="en-SG" sz="1050">
                <a:latin typeface="Courier New"/>
              </a:rPr>
              <a:t>',</a:t>
            </a:r>
          </a:p>
          <a:p>
            <a:r>
              <a:rPr lang="en-SG" sz="1050">
                <a:latin typeface="Courier New"/>
              </a:rPr>
              <a:t>                'seed': seed</a:t>
            </a:r>
          </a:p>
          <a:p>
            <a:r>
              <a:rPr lang="en-SG" sz="1050">
                <a:latin typeface="Courier New"/>
              </a:rPr>
              <a:t>               }</a:t>
            </a:r>
          </a:p>
          <a:p>
            <a:r>
              <a:rPr lang="en-SG" sz="1050">
                <a:latin typeface="Courier New"/>
              </a:rPr>
              <a:t>    </a:t>
            </a:r>
          </a:p>
          <a:p>
            <a:r>
              <a:rPr lang="en-SG" sz="1050">
                <a:latin typeface="Courier New"/>
              </a:rPr>
              <a:t>    XGB=</a:t>
            </a:r>
            <a:r>
              <a:rPr lang="en-SG" sz="1050" err="1">
                <a:latin typeface="Courier New"/>
              </a:rPr>
              <a:t>XGBRegressor</a:t>
            </a:r>
            <a:r>
              <a:rPr lang="en-SG" sz="1050">
                <a:latin typeface="Courier New"/>
              </a:rPr>
              <a:t>(**</a:t>
            </a:r>
            <a:r>
              <a:rPr lang="en-SG" sz="1050" err="1">
                <a:latin typeface="Courier New"/>
              </a:rPr>
              <a:t>XGBoost_params</a:t>
            </a:r>
            <a:r>
              <a:rPr lang="en-SG" sz="1050">
                <a:latin typeface="Courier New"/>
              </a:rPr>
              <a:t>)</a:t>
            </a:r>
          </a:p>
          <a:p>
            <a:r>
              <a:rPr lang="en-SG" sz="1050">
                <a:latin typeface="Courier New"/>
              </a:rPr>
              <a:t>    </a:t>
            </a:r>
            <a:r>
              <a:rPr lang="en-SG" sz="1050" err="1">
                <a:latin typeface="Courier New"/>
              </a:rPr>
              <a:t>XGB.fit</a:t>
            </a:r>
            <a:r>
              <a:rPr lang="en-SG" sz="1050">
                <a:latin typeface="Courier New"/>
              </a:rPr>
              <a:t>(</a:t>
            </a:r>
            <a:r>
              <a:rPr lang="en-SG" sz="1050" err="1">
                <a:latin typeface="Courier New"/>
              </a:rPr>
              <a:t>X_train,y_train</a:t>
            </a:r>
            <a:r>
              <a:rPr lang="en-SG" sz="1050">
                <a:latin typeface="Courier New"/>
              </a:rPr>
              <a:t>)</a:t>
            </a:r>
          </a:p>
        </p:txBody>
      </p:sp>
    </p:spTree>
    <p:extLst>
      <p:ext uri="{BB962C8B-B14F-4D97-AF65-F5344CB8AC3E}">
        <p14:creationId xmlns:p14="http://schemas.microsoft.com/office/powerpoint/2010/main" val="4119540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Google Shape;622;p52"/>
          <p:cNvSpPr txBox="1">
            <a:spLocks noGrp="1"/>
          </p:cNvSpPr>
          <p:nvPr>
            <p:ph type="title"/>
          </p:nvPr>
        </p:nvSpPr>
        <p:spPr>
          <a:xfrm>
            <a:off x="713250" y="70397"/>
            <a:ext cx="7717500" cy="4782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Random Forest Without COVID-19</a:t>
            </a:r>
            <a:endParaRPr/>
          </a:p>
        </p:txBody>
      </p:sp>
      <p:grpSp>
        <p:nvGrpSpPr>
          <p:cNvPr id="623" name="Google Shape;623;p52"/>
          <p:cNvGrpSpPr/>
          <p:nvPr/>
        </p:nvGrpSpPr>
        <p:grpSpPr>
          <a:xfrm>
            <a:off x="2074824" y="1017700"/>
            <a:ext cx="5303986" cy="4125800"/>
            <a:chOff x="2941000" y="1410725"/>
            <a:chExt cx="3261900" cy="2322053"/>
          </a:xfrm>
        </p:grpSpPr>
        <p:sp>
          <p:nvSpPr>
            <p:cNvPr id="624" name="Google Shape;624;p52"/>
            <p:cNvSpPr/>
            <p:nvPr/>
          </p:nvSpPr>
          <p:spPr>
            <a:xfrm rot="10800000">
              <a:off x="4248400" y="3346300"/>
              <a:ext cx="647100" cy="2850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2"/>
            <p:cNvSpPr/>
            <p:nvPr/>
          </p:nvSpPr>
          <p:spPr>
            <a:xfrm>
              <a:off x="3044950" y="3629278"/>
              <a:ext cx="3054000" cy="103500"/>
            </a:xfrm>
            <a:prstGeom prst="rect">
              <a:avLst/>
            </a:prstGeom>
            <a:solidFill>
              <a:schemeClr val="lt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2"/>
            <p:cNvSpPr/>
            <p:nvPr/>
          </p:nvSpPr>
          <p:spPr>
            <a:xfrm>
              <a:off x="2941000" y="1410725"/>
              <a:ext cx="3261900" cy="1953300"/>
            </a:xfrm>
            <a:prstGeom prst="roundRect">
              <a:avLst>
                <a:gd name="adj" fmla="val 6701"/>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188F8EC-8F3B-570A-B5C7-B7000EED8BFD}"/>
              </a:ext>
            </a:extLst>
          </p:cNvPr>
          <p:cNvPicPr>
            <a:picLocks noChangeAspect="1"/>
          </p:cNvPicPr>
          <p:nvPr/>
        </p:nvPicPr>
        <p:blipFill>
          <a:blip r:embed="rId3"/>
          <a:stretch>
            <a:fillRect/>
          </a:stretch>
        </p:blipFill>
        <p:spPr>
          <a:xfrm>
            <a:off x="2213235" y="1054608"/>
            <a:ext cx="5031156" cy="3404136"/>
          </a:xfrm>
          <a:prstGeom prst="rect">
            <a:avLst/>
          </a:prstGeom>
        </p:spPr>
      </p:pic>
    </p:spTree>
    <p:extLst>
      <p:ext uri="{BB962C8B-B14F-4D97-AF65-F5344CB8AC3E}">
        <p14:creationId xmlns:p14="http://schemas.microsoft.com/office/powerpoint/2010/main" val="1002178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Google Shape;622;p52"/>
          <p:cNvSpPr txBox="1">
            <a:spLocks noGrp="1"/>
          </p:cNvSpPr>
          <p:nvPr>
            <p:ph type="title"/>
          </p:nvPr>
        </p:nvSpPr>
        <p:spPr>
          <a:xfrm>
            <a:off x="713250" y="0"/>
            <a:ext cx="7717500" cy="4782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Random Forest With COVID-19</a:t>
            </a:r>
            <a:endParaRPr/>
          </a:p>
        </p:txBody>
      </p:sp>
      <p:grpSp>
        <p:nvGrpSpPr>
          <p:cNvPr id="623" name="Google Shape;623;p52"/>
          <p:cNvGrpSpPr/>
          <p:nvPr/>
        </p:nvGrpSpPr>
        <p:grpSpPr>
          <a:xfrm>
            <a:off x="2074825" y="1017700"/>
            <a:ext cx="5303987" cy="4125799"/>
            <a:chOff x="2941000" y="1410725"/>
            <a:chExt cx="3261900" cy="2322053"/>
          </a:xfrm>
        </p:grpSpPr>
        <p:sp>
          <p:nvSpPr>
            <p:cNvPr id="624" name="Google Shape;624;p52"/>
            <p:cNvSpPr/>
            <p:nvPr/>
          </p:nvSpPr>
          <p:spPr>
            <a:xfrm rot="10800000">
              <a:off x="4248400" y="3346300"/>
              <a:ext cx="647100" cy="2850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2"/>
            <p:cNvSpPr/>
            <p:nvPr/>
          </p:nvSpPr>
          <p:spPr>
            <a:xfrm>
              <a:off x="3044950" y="3629278"/>
              <a:ext cx="3054000" cy="103500"/>
            </a:xfrm>
            <a:prstGeom prst="rect">
              <a:avLst/>
            </a:prstGeom>
            <a:solidFill>
              <a:schemeClr val="lt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2"/>
            <p:cNvSpPr/>
            <p:nvPr/>
          </p:nvSpPr>
          <p:spPr>
            <a:xfrm>
              <a:off x="2941000" y="1410725"/>
              <a:ext cx="3261900" cy="1953300"/>
            </a:xfrm>
            <a:prstGeom prst="roundRect">
              <a:avLst>
                <a:gd name="adj" fmla="val 6701"/>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4BC2E5D-A389-C37F-CA95-A1D9E80DEE55}"/>
              </a:ext>
            </a:extLst>
          </p:cNvPr>
          <p:cNvPicPr>
            <a:picLocks noChangeAspect="1"/>
          </p:cNvPicPr>
          <p:nvPr/>
        </p:nvPicPr>
        <p:blipFill>
          <a:blip r:embed="rId3"/>
          <a:stretch>
            <a:fillRect/>
          </a:stretch>
        </p:blipFill>
        <p:spPr>
          <a:xfrm>
            <a:off x="2252818" y="1064944"/>
            <a:ext cx="4950012" cy="3382899"/>
          </a:xfrm>
          <a:prstGeom prst="rect">
            <a:avLst/>
          </a:prstGeom>
        </p:spPr>
      </p:pic>
    </p:spTree>
    <p:extLst>
      <p:ext uri="{BB962C8B-B14F-4D97-AF65-F5344CB8AC3E}">
        <p14:creationId xmlns:p14="http://schemas.microsoft.com/office/powerpoint/2010/main" val="3580061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Google Shape;622;p52"/>
          <p:cNvSpPr txBox="1">
            <a:spLocks noGrp="1"/>
          </p:cNvSpPr>
          <p:nvPr>
            <p:ph type="title"/>
          </p:nvPr>
        </p:nvSpPr>
        <p:spPr>
          <a:xfrm>
            <a:off x="529739" y="0"/>
            <a:ext cx="8084521" cy="4782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Random Forest With COVID-19 and Doge</a:t>
            </a:r>
            <a:endParaRPr/>
          </a:p>
        </p:txBody>
      </p:sp>
      <p:grpSp>
        <p:nvGrpSpPr>
          <p:cNvPr id="623" name="Google Shape;623;p52"/>
          <p:cNvGrpSpPr/>
          <p:nvPr/>
        </p:nvGrpSpPr>
        <p:grpSpPr>
          <a:xfrm>
            <a:off x="2074824" y="1017700"/>
            <a:ext cx="5303986" cy="4125800"/>
            <a:chOff x="2941000" y="1410725"/>
            <a:chExt cx="3261900" cy="2322053"/>
          </a:xfrm>
        </p:grpSpPr>
        <p:sp>
          <p:nvSpPr>
            <p:cNvPr id="624" name="Google Shape;624;p52"/>
            <p:cNvSpPr/>
            <p:nvPr/>
          </p:nvSpPr>
          <p:spPr>
            <a:xfrm rot="10800000">
              <a:off x="4248400" y="3346300"/>
              <a:ext cx="647100" cy="2850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2"/>
            <p:cNvSpPr/>
            <p:nvPr/>
          </p:nvSpPr>
          <p:spPr>
            <a:xfrm>
              <a:off x="3044950" y="3629278"/>
              <a:ext cx="3054000" cy="103500"/>
            </a:xfrm>
            <a:prstGeom prst="rect">
              <a:avLst/>
            </a:prstGeom>
            <a:solidFill>
              <a:schemeClr val="lt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2"/>
            <p:cNvSpPr/>
            <p:nvPr/>
          </p:nvSpPr>
          <p:spPr>
            <a:xfrm>
              <a:off x="2941000" y="1410725"/>
              <a:ext cx="3261900" cy="1953300"/>
            </a:xfrm>
            <a:prstGeom prst="roundRect">
              <a:avLst>
                <a:gd name="adj" fmla="val 6701"/>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C51F28AC-641C-65C0-C1C7-7C413CD0610C}"/>
              </a:ext>
            </a:extLst>
          </p:cNvPr>
          <p:cNvPicPr>
            <a:picLocks noChangeAspect="1"/>
          </p:cNvPicPr>
          <p:nvPr/>
        </p:nvPicPr>
        <p:blipFill>
          <a:blip r:embed="rId3"/>
          <a:stretch>
            <a:fillRect/>
          </a:stretch>
        </p:blipFill>
        <p:spPr>
          <a:xfrm>
            <a:off x="2243851" y="1059180"/>
            <a:ext cx="4977362" cy="3383402"/>
          </a:xfrm>
          <a:prstGeom prst="rect">
            <a:avLst/>
          </a:prstGeom>
        </p:spPr>
      </p:pic>
    </p:spTree>
    <p:extLst>
      <p:ext uri="{BB962C8B-B14F-4D97-AF65-F5344CB8AC3E}">
        <p14:creationId xmlns:p14="http://schemas.microsoft.com/office/powerpoint/2010/main" val="2276635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3" name="TextBox 22">
            <a:extLst>
              <a:ext uri="{FF2B5EF4-FFF2-40B4-BE49-F238E27FC236}">
                <a16:creationId xmlns:a16="http://schemas.microsoft.com/office/drawing/2014/main" id="{6ED60B85-DBE7-5B5C-CED8-89A2FAA55D5A}"/>
              </a:ext>
            </a:extLst>
          </p:cNvPr>
          <p:cNvSpPr txBox="1"/>
          <p:nvPr/>
        </p:nvSpPr>
        <p:spPr>
          <a:xfrm>
            <a:off x="730623" y="499056"/>
            <a:ext cx="76827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Lora"/>
              </a:rPr>
              <a:t>Random Forest Summary </a:t>
            </a:r>
          </a:p>
        </p:txBody>
      </p:sp>
      <p:sp>
        <p:nvSpPr>
          <p:cNvPr id="4" name="TextBox 3">
            <a:extLst>
              <a:ext uri="{FF2B5EF4-FFF2-40B4-BE49-F238E27FC236}">
                <a16:creationId xmlns:a16="http://schemas.microsoft.com/office/drawing/2014/main" id="{C70E85B8-93C0-8EDF-0FC9-9AA036418390}"/>
              </a:ext>
            </a:extLst>
          </p:cNvPr>
          <p:cNvSpPr txBox="1"/>
          <p:nvPr/>
        </p:nvSpPr>
        <p:spPr>
          <a:xfrm>
            <a:off x="12387" y="2618511"/>
            <a:ext cx="5672113" cy="2314544"/>
          </a:xfrm>
          <a:prstGeom prst="rect">
            <a:avLst/>
          </a:prstGeom>
          <a:noFill/>
          <a:ln>
            <a:solidFill>
              <a:schemeClr val="bg2"/>
            </a:solidFill>
          </a:ln>
        </p:spPr>
        <p:txBody>
          <a:bodyPr wrap="square" rtlCol="0">
            <a:spAutoFit/>
          </a:bodyPr>
          <a:lstStyle/>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Train and Test RMSE are highly consistent</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Model performing significantly better in training than in testing set suggesting overfitting</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Reduce </a:t>
            </a:r>
            <a:r>
              <a:rPr lang="en-SG" err="1">
                <a:latin typeface="Times New Roman" panose="02020603050405020304" pitchFamily="18" charset="0"/>
                <a:cs typeface="Times New Roman" panose="02020603050405020304" pitchFamily="18" charset="0"/>
              </a:rPr>
              <a:t>max_depth</a:t>
            </a:r>
            <a:r>
              <a:rPr lang="en-SG">
                <a:latin typeface="Times New Roman" panose="02020603050405020304" pitchFamily="18" charset="0"/>
                <a:cs typeface="Times New Roman" panose="02020603050405020304" pitchFamily="18" charset="0"/>
              </a:rPr>
              <a:t>, </a:t>
            </a:r>
            <a:r>
              <a:rPr lang="en-SG" err="1">
                <a:latin typeface="Times New Roman" panose="02020603050405020304" pitchFamily="18" charset="0"/>
                <a:cs typeface="Times New Roman" panose="02020603050405020304" pitchFamily="18" charset="0"/>
              </a:rPr>
              <a:t>n_estimators</a:t>
            </a:r>
            <a:r>
              <a:rPr lang="en-SG">
                <a:latin typeface="Times New Roman" panose="02020603050405020304" pitchFamily="18" charset="0"/>
                <a:cs typeface="Times New Roman" panose="02020603050405020304" pitchFamily="18" charset="0"/>
              </a:rPr>
              <a:t>, and/or </a:t>
            </a:r>
            <a:r>
              <a:rPr lang="en-SG" err="1">
                <a:latin typeface="Times New Roman" panose="02020603050405020304" pitchFamily="18" charset="0"/>
                <a:cs typeface="Times New Roman" panose="02020603050405020304" pitchFamily="18" charset="0"/>
              </a:rPr>
              <a:t>max_samples</a:t>
            </a:r>
            <a:r>
              <a:rPr lang="en-SG">
                <a:latin typeface="Times New Roman" panose="02020603050405020304" pitchFamily="18" charset="0"/>
                <a:cs typeface="Times New Roman" panose="02020603050405020304" pitchFamily="18" charset="0"/>
              </a:rPr>
              <a:t> to overcome overfitting</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Feature importance increased instead of decrease with competitor</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Increased feature importance strengthens economic significance</a:t>
            </a:r>
          </a:p>
        </p:txBody>
      </p:sp>
      <p:pic>
        <p:nvPicPr>
          <p:cNvPr id="12" name="Picture 11">
            <a:extLst>
              <a:ext uri="{FF2B5EF4-FFF2-40B4-BE49-F238E27FC236}">
                <a16:creationId xmlns:a16="http://schemas.microsoft.com/office/drawing/2014/main" id="{E9C7B0F7-3B92-A8A7-5223-6E43BFFE0685}"/>
              </a:ext>
            </a:extLst>
          </p:cNvPr>
          <p:cNvPicPr>
            <a:picLocks noChangeAspect="1"/>
          </p:cNvPicPr>
          <p:nvPr/>
        </p:nvPicPr>
        <p:blipFill>
          <a:blip r:embed="rId3"/>
          <a:stretch>
            <a:fillRect/>
          </a:stretch>
        </p:blipFill>
        <p:spPr>
          <a:xfrm>
            <a:off x="5812686" y="2633825"/>
            <a:ext cx="3331314" cy="2030216"/>
          </a:xfrm>
          <a:prstGeom prst="rect">
            <a:avLst/>
          </a:prstGeom>
          <a:ln>
            <a:solidFill>
              <a:schemeClr val="bg2"/>
            </a:solidFill>
          </a:ln>
        </p:spPr>
      </p:pic>
      <p:grpSp>
        <p:nvGrpSpPr>
          <p:cNvPr id="35" name="Group 34">
            <a:extLst>
              <a:ext uri="{FF2B5EF4-FFF2-40B4-BE49-F238E27FC236}">
                <a16:creationId xmlns:a16="http://schemas.microsoft.com/office/drawing/2014/main" id="{3A4ED77A-B5B0-0729-9FA1-BCD5B7C7B031}"/>
              </a:ext>
            </a:extLst>
          </p:cNvPr>
          <p:cNvGrpSpPr/>
          <p:nvPr/>
        </p:nvGrpSpPr>
        <p:grpSpPr>
          <a:xfrm>
            <a:off x="5708593" y="4751509"/>
            <a:ext cx="2613380" cy="176580"/>
            <a:chOff x="5799997" y="4751504"/>
            <a:chExt cx="2715539" cy="251554"/>
          </a:xfrm>
        </p:grpSpPr>
        <p:sp>
          <p:nvSpPr>
            <p:cNvPr id="24" name="TextBox 23">
              <a:extLst>
                <a:ext uri="{FF2B5EF4-FFF2-40B4-BE49-F238E27FC236}">
                  <a16:creationId xmlns:a16="http://schemas.microsoft.com/office/drawing/2014/main" id="{FDDB2DE4-632D-0B6D-84BD-FF0D67B4B0AA}"/>
                </a:ext>
              </a:extLst>
            </p:cNvPr>
            <p:cNvSpPr txBox="1"/>
            <p:nvPr/>
          </p:nvSpPr>
          <p:spPr>
            <a:xfrm>
              <a:off x="5799997" y="4751504"/>
              <a:ext cx="995558" cy="246221"/>
            </a:xfrm>
            <a:prstGeom prst="rect">
              <a:avLst/>
            </a:prstGeom>
            <a:noFill/>
            <a:ln>
              <a:solidFill>
                <a:schemeClr val="bg1"/>
              </a:solidFill>
            </a:ln>
          </p:spPr>
          <p:txBody>
            <a:bodyPr wrap="square" rtlCol="0">
              <a:spAutoFit/>
            </a:bodyPr>
            <a:lstStyle/>
            <a:p>
              <a:r>
                <a:rPr lang="en-US" sz="1000">
                  <a:latin typeface=""/>
                </a:rPr>
                <a:t>Train RMSE: </a:t>
              </a:r>
              <a:endParaRPr lang="en-SG" sz="1000">
                <a:latin typeface=""/>
              </a:endParaRPr>
            </a:p>
          </p:txBody>
        </p:sp>
        <p:sp>
          <p:nvSpPr>
            <p:cNvPr id="25" name="TextBox 24">
              <a:extLst>
                <a:ext uri="{FF2B5EF4-FFF2-40B4-BE49-F238E27FC236}">
                  <a16:creationId xmlns:a16="http://schemas.microsoft.com/office/drawing/2014/main" id="{D2CB1794-FDD5-1EEA-8747-33C294FA7C3A}"/>
                </a:ext>
              </a:extLst>
            </p:cNvPr>
            <p:cNvSpPr txBox="1"/>
            <p:nvPr/>
          </p:nvSpPr>
          <p:spPr>
            <a:xfrm>
              <a:off x="7170828" y="4756836"/>
              <a:ext cx="995559" cy="246221"/>
            </a:xfrm>
            <a:prstGeom prst="rect">
              <a:avLst/>
            </a:prstGeom>
            <a:noFill/>
            <a:ln>
              <a:solidFill>
                <a:schemeClr val="bg1"/>
              </a:solidFill>
            </a:ln>
          </p:spPr>
          <p:txBody>
            <a:bodyPr wrap="square" rtlCol="0">
              <a:spAutoFit/>
            </a:bodyPr>
            <a:lstStyle/>
            <a:p>
              <a:r>
                <a:rPr lang="en-US" sz="1000">
                  <a:latin typeface=""/>
                </a:rPr>
                <a:t>Test RMSE: </a:t>
              </a:r>
              <a:endParaRPr lang="en-SG" sz="1000">
                <a:latin typeface=""/>
              </a:endParaRPr>
            </a:p>
          </p:txBody>
        </p:sp>
        <p:sp>
          <p:nvSpPr>
            <p:cNvPr id="26" name="TextBox 25">
              <a:extLst>
                <a:ext uri="{FF2B5EF4-FFF2-40B4-BE49-F238E27FC236}">
                  <a16:creationId xmlns:a16="http://schemas.microsoft.com/office/drawing/2014/main" id="{7552779F-E1E6-CEA9-58E5-775E50AC3EE5}"/>
                </a:ext>
              </a:extLst>
            </p:cNvPr>
            <p:cNvSpPr txBox="1"/>
            <p:nvPr/>
          </p:nvSpPr>
          <p:spPr>
            <a:xfrm>
              <a:off x="6472535" y="4751504"/>
              <a:ext cx="698293" cy="246221"/>
            </a:xfrm>
            <a:prstGeom prst="rect">
              <a:avLst/>
            </a:prstGeom>
            <a:noFill/>
            <a:ln>
              <a:solidFill>
                <a:schemeClr val="bg1"/>
              </a:solidFill>
            </a:ln>
          </p:spPr>
          <p:txBody>
            <a:bodyPr wrap="square" rtlCol="0">
              <a:spAutoFit/>
            </a:bodyPr>
            <a:lstStyle/>
            <a:p>
              <a:pPr algn="ctr"/>
              <a:r>
                <a:rPr lang="en-US" sz="1000">
                  <a:latin typeface=""/>
                </a:rPr>
                <a:t>0.073</a:t>
              </a:r>
              <a:endParaRPr lang="en-SG" sz="1000">
                <a:latin typeface=""/>
              </a:endParaRPr>
            </a:p>
          </p:txBody>
        </p:sp>
        <p:sp>
          <p:nvSpPr>
            <p:cNvPr id="27" name="TextBox 26">
              <a:extLst>
                <a:ext uri="{FF2B5EF4-FFF2-40B4-BE49-F238E27FC236}">
                  <a16:creationId xmlns:a16="http://schemas.microsoft.com/office/drawing/2014/main" id="{25FB09DD-6E5C-609A-8EFF-3DB949AE3367}"/>
                </a:ext>
              </a:extLst>
            </p:cNvPr>
            <p:cNvSpPr txBox="1"/>
            <p:nvPr/>
          </p:nvSpPr>
          <p:spPr>
            <a:xfrm>
              <a:off x="7817243" y="4756837"/>
              <a:ext cx="698293" cy="246221"/>
            </a:xfrm>
            <a:prstGeom prst="rect">
              <a:avLst/>
            </a:prstGeom>
            <a:noFill/>
            <a:ln>
              <a:solidFill>
                <a:schemeClr val="bg1"/>
              </a:solidFill>
            </a:ln>
          </p:spPr>
          <p:txBody>
            <a:bodyPr wrap="square" rtlCol="0">
              <a:spAutoFit/>
            </a:bodyPr>
            <a:lstStyle/>
            <a:p>
              <a:pPr algn="ctr"/>
              <a:r>
                <a:rPr lang="en-US" sz="1000">
                  <a:latin typeface=""/>
                </a:rPr>
                <a:t>0.159</a:t>
              </a:r>
              <a:endParaRPr lang="en-SG" sz="1000">
                <a:latin typeface=""/>
              </a:endParaRPr>
            </a:p>
          </p:txBody>
        </p:sp>
      </p:grpSp>
      <p:grpSp>
        <p:nvGrpSpPr>
          <p:cNvPr id="34" name="Group 33">
            <a:extLst>
              <a:ext uri="{FF2B5EF4-FFF2-40B4-BE49-F238E27FC236}">
                <a16:creationId xmlns:a16="http://schemas.microsoft.com/office/drawing/2014/main" id="{9A50F950-4BB6-5C25-716C-A40ABCEBFF4D}"/>
              </a:ext>
            </a:extLst>
          </p:cNvPr>
          <p:cNvGrpSpPr/>
          <p:nvPr/>
        </p:nvGrpSpPr>
        <p:grpSpPr>
          <a:xfrm>
            <a:off x="1032765" y="1346860"/>
            <a:ext cx="6514001" cy="1163239"/>
            <a:chOff x="1032765" y="1346860"/>
            <a:chExt cx="6514001" cy="1163239"/>
          </a:xfrm>
        </p:grpSpPr>
        <p:sp>
          <p:nvSpPr>
            <p:cNvPr id="6" name="Google Shape;247;p37">
              <a:extLst>
                <a:ext uri="{FF2B5EF4-FFF2-40B4-BE49-F238E27FC236}">
                  <a16:creationId xmlns:a16="http://schemas.microsoft.com/office/drawing/2014/main" id="{FCA53C15-E629-B8CF-9D56-540DFFF924C0}"/>
                </a:ext>
              </a:extLst>
            </p:cNvPr>
            <p:cNvSpPr txBox="1">
              <a:spLocks/>
            </p:cNvSpPr>
            <p:nvPr/>
          </p:nvSpPr>
          <p:spPr>
            <a:xfrm>
              <a:off x="2161702" y="1346861"/>
              <a:ext cx="1585800" cy="40878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Without COVID</a:t>
              </a:r>
            </a:p>
          </p:txBody>
        </p:sp>
        <p:sp>
          <p:nvSpPr>
            <p:cNvPr id="7" name="Google Shape;248;p37">
              <a:extLst>
                <a:ext uri="{FF2B5EF4-FFF2-40B4-BE49-F238E27FC236}">
                  <a16:creationId xmlns:a16="http://schemas.microsoft.com/office/drawing/2014/main" id="{D0782213-440F-CA46-035B-E2CD546DA9A6}"/>
                </a:ext>
              </a:extLst>
            </p:cNvPr>
            <p:cNvSpPr txBox="1">
              <a:spLocks/>
            </p:cNvSpPr>
            <p:nvPr/>
          </p:nvSpPr>
          <p:spPr>
            <a:xfrm>
              <a:off x="5799997" y="1346860"/>
              <a:ext cx="1739322" cy="408781"/>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 COVID and Competitor</a:t>
              </a:r>
            </a:p>
          </p:txBody>
        </p:sp>
        <p:sp>
          <p:nvSpPr>
            <p:cNvPr id="8" name="Google Shape;249;p37">
              <a:extLst>
                <a:ext uri="{FF2B5EF4-FFF2-40B4-BE49-F238E27FC236}">
                  <a16:creationId xmlns:a16="http://schemas.microsoft.com/office/drawing/2014/main" id="{4100577D-44CF-67CF-C47B-DA91F7BD36D7}"/>
                </a:ext>
              </a:extLst>
            </p:cNvPr>
            <p:cNvSpPr txBox="1">
              <a:spLocks/>
            </p:cNvSpPr>
            <p:nvPr/>
          </p:nvSpPr>
          <p:spPr>
            <a:xfrm>
              <a:off x="3981200" y="1346861"/>
              <a:ext cx="1585800" cy="40878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 COVID</a:t>
              </a:r>
            </a:p>
          </p:txBody>
        </p:sp>
        <p:sp>
          <p:nvSpPr>
            <p:cNvPr id="9" name="TextBox 8">
              <a:extLst>
                <a:ext uri="{FF2B5EF4-FFF2-40B4-BE49-F238E27FC236}">
                  <a16:creationId xmlns:a16="http://schemas.microsoft.com/office/drawing/2014/main" id="{BD14FBA9-2B2F-8D39-03E9-FA724B09AB58}"/>
                </a:ext>
              </a:extLst>
            </p:cNvPr>
            <p:cNvSpPr txBox="1"/>
            <p:nvPr/>
          </p:nvSpPr>
          <p:spPr>
            <a:xfrm>
              <a:off x="1032765" y="1808088"/>
              <a:ext cx="1128937" cy="276999"/>
            </a:xfrm>
            <a:prstGeom prst="rect">
              <a:avLst/>
            </a:prstGeom>
            <a:noFill/>
          </p:spPr>
          <p:txBody>
            <a:bodyPr wrap="square" rtlCol="0">
              <a:spAutoFit/>
            </a:bodyPr>
            <a:lstStyle/>
            <a:p>
              <a:r>
                <a:rPr lang="en-US" sz="1200">
                  <a:latin typeface=""/>
                </a:rPr>
                <a:t>Train RMSE: </a:t>
              </a:r>
              <a:endParaRPr lang="en-SG" sz="1200">
                <a:latin typeface=""/>
              </a:endParaRPr>
            </a:p>
          </p:txBody>
        </p:sp>
        <p:sp>
          <p:nvSpPr>
            <p:cNvPr id="10" name="TextBox 9">
              <a:extLst>
                <a:ext uri="{FF2B5EF4-FFF2-40B4-BE49-F238E27FC236}">
                  <a16:creationId xmlns:a16="http://schemas.microsoft.com/office/drawing/2014/main" id="{4B43B69A-71D0-3001-F5B5-12DF17E6EE93}"/>
                </a:ext>
              </a:extLst>
            </p:cNvPr>
            <p:cNvSpPr txBox="1"/>
            <p:nvPr/>
          </p:nvSpPr>
          <p:spPr>
            <a:xfrm>
              <a:off x="1032765" y="1988300"/>
              <a:ext cx="1128937" cy="276999"/>
            </a:xfrm>
            <a:prstGeom prst="rect">
              <a:avLst/>
            </a:prstGeom>
            <a:noFill/>
          </p:spPr>
          <p:txBody>
            <a:bodyPr wrap="square" rtlCol="0">
              <a:spAutoFit/>
            </a:bodyPr>
            <a:lstStyle/>
            <a:p>
              <a:r>
                <a:rPr lang="en-US" sz="1200">
                  <a:latin typeface=""/>
                </a:rPr>
                <a:t>Test RMSE: </a:t>
              </a:r>
              <a:endParaRPr lang="en-SG" sz="1200">
                <a:latin typeface=""/>
              </a:endParaRPr>
            </a:p>
          </p:txBody>
        </p:sp>
        <p:sp>
          <p:nvSpPr>
            <p:cNvPr id="15" name="TextBox 14">
              <a:extLst>
                <a:ext uri="{FF2B5EF4-FFF2-40B4-BE49-F238E27FC236}">
                  <a16:creationId xmlns:a16="http://schemas.microsoft.com/office/drawing/2014/main" id="{CC4E44AC-6DC7-3EDE-3EE6-DADADC85B203}"/>
                </a:ext>
              </a:extLst>
            </p:cNvPr>
            <p:cNvSpPr txBox="1"/>
            <p:nvPr/>
          </p:nvSpPr>
          <p:spPr>
            <a:xfrm>
              <a:off x="2161702" y="1799643"/>
              <a:ext cx="1585800" cy="276999"/>
            </a:xfrm>
            <a:prstGeom prst="rect">
              <a:avLst/>
            </a:prstGeom>
            <a:noFill/>
          </p:spPr>
          <p:txBody>
            <a:bodyPr wrap="square" rtlCol="0">
              <a:spAutoFit/>
            </a:bodyPr>
            <a:lstStyle/>
            <a:p>
              <a:pPr algn="ctr"/>
              <a:r>
                <a:rPr lang="en-US" sz="1200">
                  <a:latin typeface=""/>
                </a:rPr>
                <a:t>0.011</a:t>
              </a:r>
              <a:endParaRPr lang="en-SG" sz="1200">
                <a:latin typeface=""/>
              </a:endParaRPr>
            </a:p>
          </p:txBody>
        </p:sp>
        <p:sp>
          <p:nvSpPr>
            <p:cNvPr id="16" name="TextBox 15">
              <a:extLst>
                <a:ext uri="{FF2B5EF4-FFF2-40B4-BE49-F238E27FC236}">
                  <a16:creationId xmlns:a16="http://schemas.microsoft.com/office/drawing/2014/main" id="{563682A8-F67C-29D4-5192-F6E1BCBC4224}"/>
                </a:ext>
              </a:extLst>
            </p:cNvPr>
            <p:cNvSpPr txBox="1"/>
            <p:nvPr/>
          </p:nvSpPr>
          <p:spPr>
            <a:xfrm>
              <a:off x="2154255" y="2013540"/>
              <a:ext cx="1585800" cy="276999"/>
            </a:xfrm>
            <a:prstGeom prst="rect">
              <a:avLst/>
            </a:prstGeom>
            <a:noFill/>
          </p:spPr>
          <p:txBody>
            <a:bodyPr wrap="square" rtlCol="0">
              <a:spAutoFit/>
            </a:bodyPr>
            <a:lstStyle/>
            <a:p>
              <a:pPr algn="ctr"/>
              <a:r>
                <a:rPr lang="en-US" sz="1200">
                  <a:latin typeface=""/>
                </a:rPr>
                <a:t>0.047</a:t>
              </a:r>
              <a:endParaRPr lang="en-SG" sz="1200">
                <a:latin typeface=""/>
              </a:endParaRPr>
            </a:p>
          </p:txBody>
        </p:sp>
        <p:sp>
          <p:nvSpPr>
            <p:cNvPr id="17" name="TextBox 16">
              <a:extLst>
                <a:ext uri="{FF2B5EF4-FFF2-40B4-BE49-F238E27FC236}">
                  <a16:creationId xmlns:a16="http://schemas.microsoft.com/office/drawing/2014/main" id="{F7E7B412-EC15-18E2-429C-5AD0165163EE}"/>
                </a:ext>
              </a:extLst>
            </p:cNvPr>
            <p:cNvSpPr txBox="1"/>
            <p:nvPr/>
          </p:nvSpPr>
          <p:spPr>
            <a:xfrm>
              <a:off x="3981200" y="1816231"/>
              <a:ext cx="1585800" cy="276999"/>
            </a:xfrm>
            <a:prstGeom prst="rect">
              <a:avLst/>
            </a:prstGeom>
            <a:noFill/>
          </p:spPr>
          <p:txBody>
            <a:bodyPr wrap="square" rtlCol="0">
              <a:spAutoFit/>
            </a:bodyPr>
            <a:lstStyle/>
            <a:p>
              <a:pPr algn="ctr"/>
              <a:r>
                <a:rPr lang="en-US" sz="1200"/>
                <a:t>0.011</a:t>
              </a:r>
              <a:endParaRPr lang="en-SG" sz="1200"/>
            </a:p>
          </p:txBody>
        </p:sp>
        <p:sp>
          <p:nvSpPr>
            <p:cNvPr id="18" name="TextBox 17">
              <a:extLst>
                <a:ext uri="{FF2B5EF4-FFF2-40B4-BE49-F238E27FC236}">
                  <a16:creationId xmlns:a16="http://schemas.microsoft.com/office/drawing/2014/main" id="{C5548FBD-5585-DEF8-E74C-697FF616A84E}"/>
                </a:ext>
              </a:extLst>
            </p:cNvPr>
            <p:cNvSpPr txBox="1"/>
            <p:nvPr/>
          </p:nvSpPr>
          <p:spPr>
            <a:xfrm>
              <a:off x="3981200" y="2022728"/>
              <a:ext cx="1585800" cy="276999"/>
            </a:xfrm>
            <a:prstGeom prst="rect">
              <a:avLst/>
            </a:prstGeom>
            <a:noFill/>
          </p:spPr>
          <p:txBody>
            <a:bodyPr wrap="square" rtlCol="0">
              <a:spAutoFit/>
            </a:bodyPr>
            <a:lstStyle/>
            <a:p>
              <a:pPr algn="ctr"/>
              <a:r>
                <a:rPr lang="en-US" sz="1200"/>
                <a:t>0.047</a:t>
              </a:r>
              <a:endParaRPr lang="en-SG" sz="1200"/>
            </a:p>
          </p:txBody>
        </p:sp>
        <p:sp>
          <p:nvSpPr>
            <p:cNvPr id="19" name="TextBox 18">
              <a:extLst>
                <a:ext uri="{FF2B5EF4-FFF2-40B4-BE49-F238E27FC236}">
                  <a16:creationId xmlns:a16="http://schemas.microsoft.com/office/drawing/2014/main" id="{51D0F965-E0C7-9DDA-B58E-12ACA110C5F7}"/>
                </a:ext>
              </a:extLst>
            </p:cNvPr>
            <p:cNvSpPr txBox="1"/>
            <p:nvPr/>
          </p:nvSpPr>
          <p:spPr>
            <a:xfrm>
              <a:off x="5953519" y="1823666"/>
              <a:ext cx="1585800" cy="276999"/>
            </a:xfrm>
            <a:prstGeom prst="rect">
              <a:avLst/>
            </a:prstGeom>
            <a:noFill/>
          </p:spPr>
          <p:txBody>
            <a:bodyPr wrap="square" rtlCol="0">
              <a:spAutoFit/>
            </a:bodyPr>
            <a:lstStyle/>
            <a:p>
              <a:pPr algn="ctr"/>
              <a:r>
                <a:rPr lang="en-US" sz="1200"/>
                <a:t>0.011</a:t>
              </a:r>
              <a:endParaRPr lang="en-SG" sz="1200"/>
            </a:p>
          </p:txBody>
        </p:sp>
        <p:sp>
          <p:nvSpPr>
            <p:cNvPr id="20" name="TextBox 19">
              <a:extLst>
                <a:ext uri="{FF2B5EF4-FFF2-40B4-BE49-F238E27FC236}">
                  <a16:creationId xmlns:a16="http://schemas.microsoft.com/office/drawing/2014/main" id="{3764BEDC-B863-BAC2-3EDD-0E1CE7C0504C}"/>
                </a:ext>
              </a:extLst>
            </p:cNvPr>
            <p:cNvSpPr txBox="1"/>
            <p:nvPr/>
          </p:nvSpPr>
          <p:spPr>
            <a:xfrm>
              <a:off x="5953519" y="2030163"/>
              <a:ext cx="1585800" cy="276999"/>
            </a:xfrm>
            <a:prstGeom prst="rect">
              <a:avLst/>
            </a:prstGeom>
            <a:noFill/>
          </p:spPr>
          <p:txBody>
            <a:bodyPr wrap="square" rtlCol="0">
              <a:spAutoFit/>
            </a:bodyPr>
            <a:lstStyle/>
            <a:p>
              <a:pPr algn="ctr"/>
              <a:r>
                <a:rPr lang="en-US" sz="1200"/>
                <a:t>0.046</a:t>
              </a:r>
              <a:endParaRPr lang="en-SG" sz="1200"/>
            </a:p>
          </p:txBody>
        </p:sp>
        <p:sp>
          <p:nvSpPr>
            <p:cNvPr id="28" name="TextBox 27">
              <a:extLst>
                <a:ext uri="{FF2B5EF4-FFF2-40B4-BE49-F238E27FC236}">
                  <a16:creationId xmlns:a16="http://schemas.microsoft.com/office/drawing/2014/main" id="{3A352547-6A9F-D5D0-8B4F-70E584CB5AF8}"/>
                </a:ext>
              </a:extLst>
            </p:cNvPr>
            <p:cNvSpPr txBox="1"/>
            <p:nvPr/>
          </p:nvSpPr>
          <p:spPr>
            <a:xfrm>
              <a:off x="1040212" y="2191237"/>
              <a:ext cx="1128937" cy="276999"/>
            </a:xfrm>
            <a:prstGeom prst="rect">
              <a:avLst/>
            </a:prstGeom>
            <a:noFill/>
          </p:spPr>
          <p:txBody>
            <a:bodyPr wrap="square" rtlCol="0">
              <a:spAutoFit/>
            </a:bodyPr>
            <a:lstStyle/>
            <a:p>
              <a:r>
                <a:rPr lang="en-US" sz="1200">
                  <a:latin typeface=""/>
                </a:rPr>
                <a:t>Feature </a:t>
              </a:r>
              <a:r>
                <a:rPr lang="en-US" sz="1200" err="1">
                  <a:latin typeface=""/>
                </a:rPr>
                <a:t>Impt</a:t>
              </a:r>
              <a:r>
                <a:rPr lang="en-US" sz="1200">
                  <a:latin typeface=""/>
                </a:rPr>
                <a:t>: </a:t>
              </a:r>
              <a:endParaRPr lang="en-SG" sz="1200">
                <a:latin typeface=""/>
              </a:endParaRPr>
            </a:p>
          </p:txBody>
        </p:sp>
        <p:sp>
          <p:nvSpPr>
            <p:cNvPr id="29" name="TextBox 28">
              <a:extLst>
                <a:ext uri="{FF2B5EF4-FFF2-40B4-BE49-F238E27FC236}">
                  <a16:creationId xmlns:a16="http://schemas.microsoft.com/office/drawing/2014/main" id="{ECD2EDD5-9F67-9D38-9926-180F1D75BC7F}"/>
                </a:ext>
              </a:extLst>
            </p:cNvPr>
            <p:cNvSpPr txBox="1"/>
            <p:nvPr/>
          </p:nvSpPr>
          <p:spPr>
            <a:xfrm>
              <a:off x="2169149" y="2209077"/>
              <a:ext cx="1585800" cy="276999"/>
            </a:xfrm>
            <a:prstGeom prst="rect">
              <a:avLst/>
            </a:prstGeom>
            <a:noFill/>
          </p:spPr>
          <p:txBody>
            <a:bodyPr wrap="square" rtlCol="0">
              <a:spAutoFit/>
            </a:bodyPr>
            <a:lstStyle/>
            <a:p>
              <a:pPr algn="ctr"/>
              <a:r>
                <a:rPr lang="en-US" sz="1200"/>
                <a:t>-</a:t>
              </a:r>
              <a:endParaRPr lang="en-SG" sz="1200"/>
            </a:p>
          </p:txBody>
        </p:sp>
        <p:sp>
          <p:nvSpPr>
            <p:cNvPr id="30" name="TextBox 29">
              <a:extLst>
                <a:ext uri="{FF2B5EF4-FFF2-40B4-BE49-F238E27FC236}">
                  <a16:creationId xmlns:a16="http://schemas.microsoft.com/office/drawing/2014/main" id="{C74802DA-5A1A-1BD6-2CB5-7CF14D33137E}"/>
                </a:ext>
              </a:extLst>
            </p:cNvPr>
            <p:cNvSpPr txBox="1"/>
            <p:nvPr/>
          </p:nvSpPr>
          <p:spPr>
            <a:xfrm>
              <a:off x="3988647" y="2225665"/>
              <a:ext cx="1585800" cy="276999"/>
            </a:xfrm>
            <a:prstGeom prst="rect">
              <a:avLst/>
            </a:prstGeom>
            <a:noFill/>
          </p:spPr>
          <p:txBody>
            <a:bodyPr wrap="square" rtlCol="0">
              <a:spAutoFit/>
            </a:bodyPr>
            <a:lstStyle/>
            <a:p>
              <a:pPr algn="ctr"/>
              <a:r>
                <a:rPr lang="en-US" sz="1200"/>
                <a:t>0.003249</a:t>
              </a:r>
              <a:endParaRPr lang="en-SG" sz="1200"/>
            </a:p>
          </p:txBody>
        </p:sp>
        <p:sp>
          <p:nvSpPr>
            <p:cNvPr id="31" name="TextBox 30">
              <a:extLst>
                <a:ext uri="{FF2B5EF4-FFF2-40B4-BE49-F238E27FC236}">
                  <a16:creationId xmlns:a16="http://schemas.microsoft.com/office/drawing/2014/main" id="{FFC3E2DE-C405-1921-DDDD-399A1911B6DB}"/>
                </a:ext>
              </a:extLst>
            </p:cNvPr>
            <p:cNvSpPr txBox="1"/>
            <p:nvPr/>
          </p:nvSpPr>
          <p:spPr>
            <a:xfrm>
              <a:off x="5960966" y="2233100"/>
              <a:ext cx="1585800" cy="276999"/>
            </a:xfrm>
            <a:prstGeom prst="rect">
              <a:avLst/>
            </a:prstGeom>
            <a:noFill/>
          </p:spPr>
          <p:txBody>
            <a:bodyPr wrap="square" rtlCol="0">
              <a:spAutoFit/>
            </a:bodyPr>
            <a:lstStyle/>
            <a:p>
              <a:pPr algn="ctr"/>
              <a:r>
                <a:rPr lang="en-US" sz="1200"/>
                <a:t>0.004948</a:t>
              </a:r>
              <a:endParaRPr lang="en-SG" sz="1200"/>
            </a:p>
          </p:txBody>
        </p:sp>
      </p:grpSp>
    </p:spTree>
    <p:extLst>
      <p:ext uri="{BB962C8B-B14F-4D97-AF65-F5344CB8AC3E}">
        <p14:creationId xmlns:p14="http://schemas.microsoft.com/office/powerpoint/2010/main" val="2955074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8247-26F5-49DF-3E83-9784B5F964B0}"/>
              </a:ext>
            </a:extLst>
          </p:cNvPr>
          <p:cNvSpPr>
            <a:spLocks noGrp="1"/>
          </p:cNvSpPr>
          <p:nvPr>
            <p:ph type="title"/>
          </p:nvPr>
        </p:nvSpPr>
        <p:spPr>
          <a:xfrm>
            <a:off x="713250" y="64751"/>
            <a:ext cx="7717500" cy="478200"/>
          </a:xfrm>
        </p:spPr>
        <p:txBody>
          <a:bodyPr/>
          <a:lstStyle/>
          <a:p>
            <a:pPr algn="ctr"/>
            <a:r>
              <a:rPr lang="en-JP"/>
              <a:t>XGBoost Without COVID-19 </a:t>
            </a:r>
          </a:p>
        </p:txBody>
      </p:sp>
      <p:grpSp>
        <p:nvGrpSpPr>
          <p:cNvPr id="5" name="Google Shape;623;p52">
            <a:extLst>
              <a:ext uri="{FF2B5EF4-FFF2-40B4-BE49-F238E27FC236}">
                <a16:creationId xmlns:a16="http://schemas.microsoft.com/office/drawing/2014/main" id="{83714A66-5144-F347-62DA-931008F6D112}"/>
              </a:ext>
            </a:extLst>
          </p:cNvPr>
          <p:cNvGrpSpPr/>
          <p:nvPr/>
        </p:nvGrpSpPr>
        <p:grpSpPr>
          <a:xfrm>
            <a:off x="2074824" y="1017700"/>
            <a:ext cx="5303986" cy="4125800"/>
            <a:chOff x="2941000" y="1410725"/>
            <a:chExt cx="3261900" cy="2322053"/>
          </a:xfrm>
        </p:grpSpPr>
        <p:sp>
          <p:nvSpPr>
            <p:cNvPr id="6" name="Google Shape;624;p52">
              <a:extLst>
                <a:ext uri="{FF2B5EF4-FFF2-40B4-BE49-F238E27FC236}">
                  <a16:creationId xmlns:a16="http://schemas.microsoft.com/office/drawing/2014/main" id="{BD5EA7C6-FAD5-4CDE-17CA-4CD236BCAC1C}"/>
                </a:ext>
              </a:extLst>
            </p:cNvPr>
            <p:cNvSpPr/>
            <p:nvPr/>
          </p:nvSpPr>
          <p:spPr>
            <a:xfrm rot="10800000">
              <a:off x="4248400" y="3346300"/>
              <a:ext cx="647100" cy="2850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5;p52">
              <a:extLst>
                <a:ext uri="{FF2B5EF4-FFF2-40B4-BE49-F238E27FC236}">
                  <a16:creationId xmlns:a16="http://schemas.microsoft.com/office/drawing/2014/main" id="{8CE35026-6BFB-8DB6-BD90-3605C9EA4F9D}"/>
                </a:ext>
              </a:extLst>
            </p:cNvPr>
            <p:cNvSpPr/>
            <p:nvPr/>
          </p:nvSpPr>
          <p:spPr>
            <a:xfrm>
              <a:off x="3044950" y="3629278"/>
              <a:ext cx="3054000" cy="103500"/>
            </a:xfrm>
            <a:prstGeom prst="rect">
              <a:avLst/>
            </a:prstGeom>
            <a:solidFill>
              <a:schemeClr val="lt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6;p52">
              <a:extLst>
                <a:ext uri="{FF2B5EF4-FFF2-40B4-BE49-F238E27FC236}">
                  <a16:creationId xmlns:a16="http://schemas.microsoft.com/office/drawing/2014/main" id="{A6F3CCA5-217E-F6B0-80A2-DD0E2D32B360}"/>
                </a:ext>
              </a:extLst>
            </p:cNvPr>
            <p:cNvSpPr/>
            <p:nvPr/>
          </p:nvSpPr>
          <p:spPr>
            <a:xfrm>
              <a:off x="2941000" y="1410725"/>
              <a:ext cx="3261900" cy="1953300"/>
            </a:xfrm>
            <a:prstGeom prst="roundRect">
              <a:avLst>
                <a:gd name="adj" fmla="val 6701"/>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5BFBC1E0-7DB7-5AB4-7A49-B8953D8F93E8}"/>
              </a:ext>
            </a:extLst>
          </p:cNvPr>
          <p:cNvPicPr>
            <a:picLocks noChangeAspect="1"/>
          </p:cNvPicPr>
          <p:nvPr/>
        </p:nvPicPr>
        <p:blipFill>
          <a:blip r:embed="rId2"/>
          <a:stretch>
            <a:fillRect/>
          </a:stretch>
        </p:blipFill>
        <p:spPr>
          <a:xfrm>
            <a:off x="2243851" y="1057026"/>
            <a:ext cx="4965932" cy="3397803"/>
          </a:xfrm>
          <a:prstGeom prst="rect">
            <a:avLst/>
          </a:prstGeom>
        </p:spPr>
      </p:pic>
    </p:spTree>
    <p:extLst>
      <p:ext uri="{BB962C8B-B14F-4D97-AF65-F5344CB8AC3E}">
        <p14:creationId xmlns:p14="http://schemas.microsoft.com/office/powerpoint/2010/main" val="641369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4" name="Title 1">
            <a:extLst>
              <a:ext uri="{FF2B5EF4-FFF2-40B4-BE49-F238E27FC236}">
                <a16:creationId xmlns:a16="http://schemas.microsoft.com/office/drawing/2014/main" id="{ACF951FF-80C0-FE52-7862-B8A4C114CA0C}"/>
              </a:ext>
            </a:extLst>
          </p:cNvPr>
          <p:cNvSpPr>
            <a:spLocks noGrp="1"/>
          </p:cNvSpPr>
          <p:nvPr>
            <p:ph type="title"/>
          </p:nvPr>
        </p:nvSpPr>
        <p:spPr>
          <a:xfrm>
            <a:off x="713250" y="775376"/>
            <a:ext cx="7717500" cy="478200"/>
          </a:xfrm>
        </p:spPr>
        <p:txBody>
          <a:bodyPr/>
          <a:lstStyle/>
          <a:p>
            <a:pPr algn="ctr"/>
            <a:r>
              <a:rPr lang="en-SG" sz="4400">
                <a:solidFill>
                  <a:schemeClr val="accent1">
                    <a:lumMod val="50000"/>
                  </a:schemeClr>
                </a:solidFill>
              </a:rPr>
              <a:t>Motivation</a:t>
            </a:r>
            <a:endParaRPr lang="en-JP" sz="4400">
              <a:solidFill>
                <a:schemeClr val="accent1">
                  <a:lumMod val="50000"/>
                </a:schemeClr>
              </a:solidFill>
            </a:endParaRPr>
          </a:p>
        </p:txBody>
      </p:sp>
      <p:sp>
        <p:nvSpPr>
          <p:cNvPr id="6" name="TextBox 5">
            <a:extLst>
              <a:ext uri="{FF2B5EF4-FFF2-40B4-BE49-F238E27FC236}">
                <a16:creationId xmlns:a16="http://schemas.microsoft.com/office/drawing/2014/main" id="{C42E59E3-335E-39D1-F6A2-696B6D9DD9F4}"/>
              </a:ext>
            </a:extLst>
          </p:cNvPr>
          <p:cNvSpPr txBox="1"/>
          <p:nvPr/>
        </p:nvSpPr>
        <p:spPr>
          <a:xfrm>
            <a:off x="361150" y="1810898"/>
            <a:ext cx="9597358" cy="2474524"/>
          </a:xfrm>
          <a:prstGeom prst="rect">
            <a:avLst/>
          </a:prstGeom>
          <a:noFill/>
        </p:spPr>
        <p:txBody>
          <a:bodyPr wrap="square" rtlCol="0">
            <a:spAutoFit/>
          </a:bodyPr>
          <a:lstStyle/>
          <a:p>
            <a:pPr marL="342900" indent="-342900">
              <a:lnSpc>
                <a:spcPct val="150000"/>
              </a:lnSpc>
              <a:buFont typeface="+mj-lt"/>
              <a:buAutoNum type="arabicPeriod"/>
            </a:pPr>
            <a:r>
              <a:rPr lang="en-SG" sz="1500">
                <a:latin typeface="Times New Roman" panose="02020603050405020304" pitchFamily="18" charset="0"/>
                <a:cs typeface="Times New Roman" panose="02020603050405020304" pitchFamily="18" charset="0"/>
              </a:rPr>
              <a:t>To build better understanding on how pandemic events would affect safe-haven assets</a:t>
            </a:r>
          </a:p>
          <a:p>
            <a:pPr marL="342900" indent="-342900">
              <a:lnSpc>
                <a:spcPct val="150000"/>
              </a:lnSpc>
              <a:buFont typeface="+mj-lt"/>
              <a:buAutoNum type="arabicPeriod"/>
            </a:pPr>
            <a:r>
              <a:rPr lang="en-SG" sz="1500">
                <a:latin typeface="Times New Roman" panose="02020603050405020304" pitchFamily="18" charset="0"/>
                <a:cs typeface="Times New Roman" panose="02020603050405020304" pitchFamily="18" charset="0"/>
              </a:rPr>
              <a:t>Why during onset of pandemic, equity markets fell as much as 30% while Gold appreciated 12.85%</a:t>
            </a:r>
          </a:p>
          <a:p>
            <a:pPr marL="342900" indent="-342900">
              <a:lnSpc>
                <a:spcPct val="150000"/>
              </a:lnSpc>
              <a:buFont typeface="+mj-lt"/>
              <a:buAutoNum type="arabicPeriod"/>
            </a:pPr>
            <a:r>
              <a:rPr lang="en-SG" sz="1500">
                <a:latin typeface="Times New Roman" panose="02020603050405020304" pitchFamily="18" charset="0"/>
                <a:cs typeface="Times New Roman" panose="02020603050405020304" pitchFamily="18" charset="0"/>
              </a:rPr>
              <a:t>Create up-to-date models to forecast safe-haven asset prices</a:t>
            </a:r>
          </a:p>
          <a:p>
            <a:pPr marL="342900" indent="-342900">
              <a:lnSpc>
                <a:spcPct val="150000"/>
              </a:lnSpc>
              <a:buFont typeface="+mj-lt"/>
              <a:buAutoNum type="arabicPeriod"/>
            </a:pPr>
            <a:r>
              <a:rPr lang="en-SG" sz="1500">
                <a:latin typeface="Times New Roman" panose="02020603050405020304" pitchFamily="18" charset="0"/>
                <a:cs typeface="Times New Roman" panose="02020603050405020304" pitchFamily="18" charset="0"/>
              </a:rPr>
              <a:t>Provide investors with better market insights </a:t>
            </a:r>
          </a:p>
          <a:p>
            <a:pPr marL="342900" indent="-342900">
              <a:lnSpc>
                <a:spcPct val="150000"/>
              </a:lnSpc>
              <a:buFont typeface="+mj-lt"/>
              <a:buAutoNum type="arabicPeriod"/>
            </a:pPr>
            <a:r>
              <a:rPr lang="en-SG" sz="1500">
                <a:latin typeface="Times New Roman" panose="02020603050405020304" pitchFamily="18" charset="0"/>
                <a:cs typeface="Times New Roman" panose="02020603050405020304" pitchFamily="18" charset="0"/>
              </a:rPr>
              <a:t>Secure hedge on equity investments/provide better total return on investments</a:t>
            </a:r>
          </a:p>
          <a:p>
            <a:pPr marL="342900" indent="-342900">
              <a:lnSpc>
                <a:spcPct val="150000"/>
              </a:lnSpc>
              <a:buFont typeface="+mj-lt"/>
              <a:buAutoNum type="arabicPeriod"/>
            </a:pPr>
            <a:r>
              <a:rPr lang="en-SG" sz="1500">
                <a:latin typeface="Times New Roman" panose="02020603050405020304" pitchFamily="18" charset="0"/>
                <a:cs typeface="Times New Roman" panose="02020603050405020304" pitchFamily="18" charset="0"/>
              </a:rPr>
              <a:t>Research insight could be an Alternative Investment Solution for Investors</a:t>
            </a:r>
          </a:p>
          <a:p>
            <a:pPr marL="342900" indent="-342900">
              <a:lnSpc>
                <a:spcPct val="150000"/>
              </a:lnSpc>
              <a:buFont typeface="+mj-lt"/>
              <a:buAutoNum type="arabicPeriod"/>
            </a:pPr>
            <a:r>
              <a:rPr lang="en-SG" sz="1500">
                <a:latin typeface="Times New Roman" panose="02020603050405020304" pitchFamily="18" charset="0"/>
                <a:cs typeface="Times New Roman" panose="02020603050405020304" pitchFamily="18" charset="0"/>
              </a:rPr>
              <a:t>Provide Long-Only Fund Managers a solution to capture alpha with Gold ETF during equity market rout.</a:t>
            </a:r>
          </a:p>
        </p:txBody>
      </p:sp>
    </p:spTree>
    <p:extLst>
      <p:ext uri="{BB962C8B-B14F-4D97-AF65-F5344CB8AC3E}">
        <p14:creationId xmlns:p14="http://schemas.microsoft.com/office/powerpoint/2010/main" val="1594850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8247-26F5-49DF-3E83-9784B5F964B0}"/>
              </a:ext>
            </a:extLst>
          </p:cNvPr>
          <p:cNvSpPr>
            <a:spLocks noGrp="1"/>
          </p:cNvSpPr>
          <p:nvPr>
            <p:ph type="title"/>
          </p:nvPr>
        </p:nvSpPr>
        <p:spPr>
          <a:xfrm>
            <a:off x="713250" y="64751"/>
            <a:ext cx="7717500" cy="478200"/>
          </a:xfrm>
        </p:spPr>
        <p:txBody>
          <a:bodyPr/>
          <a:lstStyle/>
          <a:p>
            <a:pPr algn="ctr"/>
            <a:r>
              <a:rPr lang="en-JP"/>
              <a:t>XGBoost With COVID-19 </a:t>
            </a:r>
          </a:p>
        </p:txBody>
      </p:sp>
      <p:grpSp>
        <p:nvGrpSpPr>
          <p:cNvPr id="5" name="Google Shape;623;p52">
            <a:extLst>
              <a:ext uri="{FF2B5EF4-FFF2-40B4-BE49-F238E27FC236}">
                <a16:creationId xmlns:a16="http://schemas.microsoft.com/office/drawing/2014/main" id="{83714A66-5144-F347-62DA-931008F6D112}"/>
              </a:ext>
            </a:extLst>
          </p:cNvPr>
          <p:cNvGrpSpPr/>
          <p:nvPr/>
        </p:nvGrpSpPr>
        <p:grpSpPr>
          <a:xfrm>
            <a:off x="2074825" y="1017700"/>
            <a:ext cx="5303987" cy="4125799"/>
            <a:chOff x="2941000" y="1410725"/>
            <a:chExt cx="3261900" cy="2322053"/>
          </a:xfrm>
        </p:grpSpPr>
        <p:sp>
          <p:nvSpPr>
            <p:cNvPr id="6" name="Google Shape;624;p52">
              <a:extLst>
                <a:ext uri="{FF2B5EF4-FFF2-40B4-BE49-F238E27FC236}">
                  <a16:creationId xmlns:a16="http://schemas.microsoft.com/office/drawing/2014/main" id="{BD5EA7C6-FAD5-4CDE-17CA-4CD236BCAC1C}"/>
                </a:ext>
              </a:extLst>
            </p:cNvPr>
            <p:cNvSpPr/>
            <p:nvPr/>
          </p:nvSpPr>
          <p:spPr>
            <a:xfrm rot="10800000">
              <a:off x="4248400" y="3346300"/>
              <a:ext cx="647100" cy="2850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5;p52">
              <a:extLst>
                <a:ext uri="{FF2B5EF4-FFF2-40B4-BE49-F238E27FC236}">
                  <a16:creationId xmlns:a16="http://schemas.microsoft.com/office/drawing/2014/main" id="{8CE35026-6BFB-8DB6-BD90-3605C9EA4F9D}"/>
                </a:ext>
              </a:extLst>
            </p:cNvPr>
            <p:cNvSpPr/>
            <p:nvPr/>
          </p:nvSpPr>
          <p:spPr>
            <a:xfrm>
              <a:off x="3044950" y="3629278"/>
              <a:ext cx="3054000" cy="103500"/>
            </a:xfrm>
            <a:prstGeom prst="rect">
              <a:avLst/>
            </a:prstGeom>
            <a:solidFill>
              <a:schemeClr val="lt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6;p52">
              <a:extLst>
                <a:ext uri="{FF2B5EF4-FFF2-40B4-BE49-F238E27FC236}">
                  <a16:creationId xmlns:a16="http://schemas.microsoft.com/office/drawing/2014/main" id="{A6F3CCA5-217E-F6B0-80A2-DD0E2D32B360}"/>
                </a:ext>
              </a:extLst>
            </p:cNvPr>
            <p:cNvSpPr/>
            <p:nvPr/>
          </p:nvSpPr>
          <p:spPr>
            <a:xfrm>
              <a:off x="2941000" y="1410725"/>
              <a:ext cx="3261900" cy="1953300"/>
            </a:xfrm>
            <a:prstGeom prst="roundRect">
              <a:avLst>
                <a:gd name="adj" fmla="val 6701"/>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9E1881AE-57B1-3B81-B722-71DCAD5D3B3D}"/>
              </a:ext>
            </a:extLst>
          </p:cNvPr>
          <p:cNvPicPr>
            <a:picLocks noChangeAspect="1"/>
          </p:cNvPicPr>
          <p:nvPr/>
        </p:nvPicPr>
        <p:blipFill>
          <a:blip r:embed="rId2"/>
          <a:stretch>
            <a:fillRect/>
          </a:stretch>
        </p:blipFill>
        <p:spPr>
          <a:xfrm>
            <a:off x="2243852" y="1070216"/>
            <a:ext cx="4965933" cy="3404703"/>
          </a:xfrm>
          <a:prstGeom prst="rect">
            <a:avLst/>
          </a:prstGeom>
        </p:spPr>
      </p:pic>
    </p:spTree>
    <p:extLst>
      <p:ext uri="{BB962C8B-B14F-4D97-AF65-F5344CB8AC3E}">
        <p14:creationId xmlns:p14="http://schemas.microsoft.com/office/powerpoint/2010/main" val="187461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8247-26F5-49DF-3E83-9784B5F964B0}"/>
              </a:ext>
            </a:extLst>
          </p:cNvPr>
          <p:cNvSpPr>
            <a:spLocks noGrp="1"/>
          </p:cNvSpPr>
          <p:nvPr>
            <p:ph type="title"/>
          </p:nvPr>
        </p:nvSpPr>
        <p:spPr>
          <a:xfrm>
            <a:off x="680104" y="79274"/>
            <a:ext cx="8093424" cy="478200"/>
          </a:xfrm>
        </p:spPr>
        <p:txBody>
          <a:bodyPr/>
          <a:lstStyle/>
          <a:p>
            <a:pPr algn="ctr"/>
            <a:r>
              <a:rPr lang="en-SG"/>
              <a:t>X</a:t>
            </a:r>
            <a:r>
              <a:rPr lang="en-JP"/>
              <a:t>GBoost With COVID-19 and Doge</a:t>
            </a:r>
          </a:p>
        </p:txBody>
      </p:sp>
      <p:grpSp>
        <p:nvGrpSpPr>
          <p:cNvPr id="5" name="Google Shape;623;p52">
            <a:extLst>
              <a:ext uri="{FF2B5EF4-FFF2-40B4-BE49-F238E27FC236}">
                <a16:creationId xmlns:a16="http://schemas.microsoft.com/office/drawing/2014/main" id="{83714A66-5144-F347-62DA-931008F6D112}"/>
              </a:ext>
            </a:extLst>
          </p:cNvPr>
          <p:cNvGrpSpPr/>
          <p:nvPr/>
        </p:nvGrpSpPr>
        <p:grpSpPr>
          <a:xfrm>
            <a:off x="2074825" y="1017700"/>
            <a:ext cx="5303987" cy="4125799"/>
            <a:chOff x="2941000" y="1410725"/>
            <a:chExt cx="3261900" cy="2322053"/>
          </a:xfrm>
        </p:grpSpPr>
        <p:sp>
          <p:nvSpPr>
            <p:cNvPr id="6" name="Google Shape;624;p52">
              <a:extLst>
                <a:ext uri="{FF2B5EF4-FFF2-40B4-BE49-F238E27FC236}">
                  <a16:creationId xmlns:a16="http://schemas.microsoft.com/office/drawing/2014/main" id="{BD5EA7C6-FAD5-4CDE-17CA-4CD236BCAC1C}"/>
                </a:ext>
              </a:extLst>
            </p:cNvPr>
            <p:cNvSpPr/>
            <p:nvPr/>
          </p:nvSpPr>
          <p:spPr>
            <a:xfrm rot="10800000">
              <a:off x="4248400" y="3346300"/>
              <a:ext cx="647100" cy="2850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25;p52">
              <a:extLst>
                <a:ext uri="{FF2B5EF4-FFF2-40B4-BE49-F238E27FC236}">
                  <a16:creationId xmlns:a16="http://schemas.microsoft.com/office/drawing/2014/main" id="{8CE35026-6BFB-8DB6-BD90-3605C9EA4F9D}"/>
                </a:ext>
              </a:extLst>
            </p:cNvPr>
            <p:cNvSpPr/>
            <p:nvPr/>
          </p:nvSpPr>
          <p:spPr>
            <a:xfrm>
              <a:off x="3044950" y="3629278"/>
              <a:ext cx="3054000" cy="103500"/>
            </a:xfrm>
            <a:prstGeom prst="rect">
              <a:avLst/>
            </a:prstGeom>
            <a:solidFill>
              <a:schemeClr val="lt2"/>
            </a:solid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26;p52">
              <a:extLst>
                <a:ext uri="{FF2B5EF4-FFF2-40B4-BE49-F238E27FC236}">
                  <a16:creationId xmlns:a16="http://schemas.microsoft.com/office/drawing/2014/main" id="{A6F3CCA5-217E-F6B0-80A2-DD0E2D32B360}"/>
                </a:ext>
              </a:extLst>
            </p:cNvPr>
            <p:cNvSpPr/>
            <p:nvPr/>
          </p:nvSpPr>
          <p:spPr>
            <a:xfrm>
              <a:off x="2941000" y="1410725"/>
              <a:ext cx="3261900" cy="1953300"/>
            </a:xfrm>
            <a:prstGeom prst="roundRect">
              <a:avLst>
                <a:gd name="adj" fmla="val 6701"/>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890D35F1-F27A-5053-06C8-A52DA0F920E4}"/>
              </a:ext>
            </a:extLst>
          </p:cNvPr>
          <p:cNvPicPr>
            <a:picLocks noChangeAspect="1"/>
          </p:cNvPicPr>
          <p:nvPr/>
        </p:nvPicPr>
        <p:blipFill>
          <a:blip r:embed="rId2"/>
          <a:stretch>
            <a:fillRect/>
          </a:stretch>
        </p:blipFill>
        <p:spPr>
          <a:xfrm>
            <a:off x="2243851" y="1057833"/>
            <a:ext cx="4965932" cy="3412539"/>
          </a:xfrm>
          <a:prstGeom prst="rect">
            <a:avLst/>
          </a:prstGeom>
        </p:spPr>
      </p:pic>
    </p:spTree>
    <p:extLst>
      <p:ext uri="{BB962C8B-B14F-4D97-AF65-F5344CB8AC3E}">
        <p14:creationId xmlns:p14="http://schemas.microsoft.com/office/powerpoint/2010/main" val="1033153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3" name="TextBox 22">
            <a:extLst>
              <a:ext uri="{FF2B5EF4-FFF2-40B4-BE49-F238E27FC236}">
                <a16:creationId xmlns:a16="http://schemas.microsoft.com/office/drawing/2014/main" id="{6ED60B85-DBE7-5B5C-CED8-89A2FAA55D5A}"/>
              </a:ext>
            </a:extLst>
          </p:cNvPr>
          <p:cNvSpPr txBox="1"/>
          <p:nvPr/>
        </p:nvSpPr>
        <p:spPr>
          <a:xfrm>
            <a:off x="730623" y="499056"/>
            <a:ext cx="76827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Lora"/>
              </a:rPr>
              <a:t>XGBoost Summary </a:t>
            </a:r>
          </a:p>
        </p:txBody>
      </p:sp>
      <p:sp>
        <p:nvSpPr>
          <p:cNvPr id="4" name="TextBox 3">
            <a:extLst>
              <a:ext uri="{FF2B5EF4-FFF2-40B4-BE49-F238E27FC236}">
                <a16:creationId xmlns:a16="http://schemas.microsoft.com/office/drawing/2014/main" id="{C70E85B8-93C0-8EDF-0FC9-9AA036418390}"/>
              </a:ext>
            </a:extLst>
          </p:cNvPr>
          <p:cNvSpPr txBox="1"/>
          <p:nvPr/>
        </p:nvSpPr>
        <p:spPr>
          <a:xfrm>
            <a:off x="730623" y="2527479"/>
            <a:ext cx="7682753" cy="1991379"/>
          </a:xfrm>
          <a:prstGeom prst="rect">
            <a:avLst/>
          </a:prstGeom>
          <a:noFill/>
          <a:ln>
            <a:solidFill>
              <a:schemeClr val="bg2"/>
            </a:solidFill>
          </a:ln>
        </p:spPr>
        <p:txBody>
          <a:bodyPr wrap="square" rtlCol="0">
            <a:spAutoFit/>
          </a:bodyPr>
          <a:lstStyle/>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Train RMSE are remained constant, whereas test RMSE varies</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Test performance is better with COVID and competitor dataset</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Performance increases as more variables are added</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Feature importance decreased slightly with competitor</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Decreased feature importance erodes economic significance</a:t>
            </a:r>
          </a:p>
          <a:p>
            <a:pPr marL="285750" indent="-285750">
              <a:lnSpc>
                <a:spcPct val="150000"/>
              </a:lnSpc>
              <a:buFont typeface="Arial" panose="020B0604020202020204" pitchFamily="34" charset="0"/>
              <a:buChar char="•"/>
            </a:pPr>
            <a:endParaRPr lang="en-SG"/>
          </a:p>
        </p:txBody>
      </p:sp>
      <p:grpSp>
        <p:nvGrpSpPr>
          <p:cNvPr id="2" name="Group 1">
            <a:extLst>
              <a:ext uri="{FF2B5EF4-FFF2-40B4-BE49-F238E27FC236}">
                <a16:creationId xmlns:a16="http://schemas.microsoft.com/office/drawing/2014/main" id="{838EB17A-519F-9724-C2FD-398213C0E446}"/>
              </a:ext>
            </a:extLst>
          </p:cNvPr>
          <p:cNvGrpSpPr/>
          <p:nvPr/>
        </p:nvGrpSpPr>
        <p:grpSpPr>
          <a:xfrm>
            <a:off x="1016609" y="1361463"/>
            <a:ext cx="6514001" cy="1163239"/>
            <a:chOff x="1032765" y="1346860"/>
            <a:chExt cx="6514001" cy="1163239"/>
          </a:xfrm>
        </p:grpSpPr>
        <p:sp>
          <p:nvSpPr>
            <p:cNvPr id="3" name="Google Shape;247;p37">
              <a:extLst>
                <a:ext uri="{FF2B5EF4-FFF2-40B4-BE49-F238E27FC236}">
                  <a16:creationId xmlns:a16="http://schemas.microsoft.com/office/drawing/2014/main" id="{066AC4DE-1C51-1941-4C2F-9D5796638CC9}"/>
                </a:ext>
              </a:extLst>
            </p:cNvPr>
            <p:cNvSpPr txBox="1">
              <a:spLocks/>
            </p:cNvSpPr>
            <p:nvPr/>
          </p:nvSpPr>
          <p:spPr>
            <a:xfrm>
              <a:off x="2161702" y="1346861"/>
              <a:ext cx="1585800" cy="40878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Without COVID</a:t>
              </a:r>
            </a:p>
          </p:txBody>
        </p:sp>
        <p:sp>
          <p:nvSpPr>
            <p:cNvPr id="5" name="Google Shape;248;p37">
              <a:extLst>
                <a:ext uri="{FF2B5EF4-FFF2-40B4-BE49-F238E27FC236}">
                  <a16:creationId xmlns:a16="http://schemas.microsoft.com/office/drawing/2014/main" id="{B47C6323-FFB7-4456-B94F-BF7174C9EB81}"/>
                </a:ext>
              </a:extLst>
            </p:cNvPr>
            <p:cNvSpPr txBox="1">
              <a:spLocks/>
            </p:cNvSpPr>
            <p:nvPr/>
          </p:nvSpPr>
          <p:spPr>
            <a:xfrm>
              <a:off x="5799997" y="1346860"/>
              <a:ext cx="1739322" cy="408781"/>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 COVID and Competitor</a:t>
              </a:r>
            </a:p>
          </p:txBody>
        </p:sp>
        <p:sp>
          <p:nvSpPr>
            <p:cNvPr id="11" name="Google Shape;249;p37">
              <a:extLst>
                <a:ext uri="{FF2B5EF4-FFF2-40B4-BE49-F238E27FC236}">
                  <a16:creationId xmlns:a16="http://schemas.microsoft.com/office/drawing/2014/main" id="{FD7914BF-8F8B-64EA-36DE-FC11287C1B97}"/>
                </a:ext>
              </a:extLst>
            </p:cNvPr>
            <p:cNvSpPr txBox="1">
              <a:spLocks/>
            </p:cNvSpPr>
            <p:nvPr/>
          </p:nvSpPr>
          <p:spPr>
            <a:xfrm>
              <a:off x="3981200" y="1346861"/>
              <a:ext cx="1585800" cy="40878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 COVID</a:t>
              </a:r>
            </a:p>
          </p:txBody>
        </p:sp>
        <p:sp>
          <p:nvSpPr>
            <p:cNvPr id="14" name="TextBox 13">
              <a:extLst>
                <a:ext uri="{FF2B5EF4-FFF2-40B4-BE49-F238E27FC236}">
                  <a16:creationId xmlns:a16="http://schemas.microsoft.com/office/drawing/2014/main" id="{9D7A4F3A-1E8F-1E11-36D1-7547C9D0C202}"/>
                </a:ext>
              </a:extLst>
            </p:cNvPr>
            <p:cNvSpPr txBox="1"/>
            <p:nvPr/>
          </p:nvSpPr>
          <p:spPr>
            <a:xfrm>
              <a:off x="1032765" y="1808088"/>
              <a:ext cx="1128937" cy="276999"/>
            </a:xfrm>
            <a:prstGeom prst="rect">
              <a:avLst/>
            </a:prstGeom>
            <a:noFill/>
          </p:spPr>
          <p:txBody>
            <a:bodyPr wrap="square" rtlCol="0">
              <a:spAutoFit/>
            </a:bodyPr>
            <a:lstStyle/>
            <a:p>
              <a:r>
                <a:rPr lang="en-US" sz="1200"/>
                <a:t>Train RMSE: </a:t>
              </a:r>
              <a:endParaRPr lang="en-SG" sz="1200"/>
            </a:p>
          </p:txBody>
        </p:sp>
        <p:sp>
          <p:nvSpPr>
            <p:cNvPr id="28" name="TextBox 27">
              <a:extLst>
                <a:ext uri="{FF2B5EF4-FFF2-40B4-BE49-F238E27FC236}">
                  <a16:creationId xmlns:a16="http://schemas.microsoft.com/office/drawing/2014/main" id="{8054F4A3-CDD2-BE8C-6C11-CF0DD1AE71B1}"/>
                </a:ext>
              </a:extLst>
            </p:cNvPr>
            <p:cNvSpPr txBox="1"/>
            <p:nvPr/>
          </p:nvSpPr>
          <p:spPr>
            <a:xfrm>
              <a:off x="1032765" y="1988300"/>
              <a:ext cx="1128937" cy="276999"/>
            </a:xfrm>
            <a:prstGeom prst="rect">
              <a:avLst/>
            </a:prstGeom>
            <a:noFill/>
          </p:spPr>
          <p:txBody>
            <a:bodyPr wrap="square" rtlCol="0">
              <a:spAutoFit/>
            </a:bodyPr>
            <a:lstStyle/>
            <a:p>
              <a:r>
                <a:rPr lang="en-US" sz="1200"/>
                <a:t>Test RMSE: </a:t>
              </a:r>
              <a:endParaRPr lang="en-SG" sz="1200"/>
            </a:p>
          </p:txBody>
        </p:sp>
        <p:sp>
          <p:nvSpPr>
            <p:cNvPr id="29" name="TextBox 28">
              <a:extLst>
                <a:ext uri="{FF2B5EF4-FFF2-40B4-BE49-F238E27FC236}">
                  <a16:creationId xmlns:a16="http://schemas.microsoft.com/office/drawing/2014/main" id="{65EBA6C6-5D89-612E-3D44-C98C13A6B7B9}"/>
                </a:ext>
              </a:extLst>
            </p:cNvPr>
            <p:cNvSpPr txBox="1"/>
            <p:nvPr/>
          </p:nvSpPr>
          <p:spPr>
            <a:xfrm>
              <a:off x="2161702" y="1799643"/>
              <a:ext cx="1585800" cy="276999"/>
            </a:xfrm>
            <a:prstGeom prst="rect">
              <a:avLst/>
            </a:prstGeom>
            <a:noFill/>
          </p:spPr>
          <p:txBody>
            <a:bodyPr wrap="square" rtlCol="0">
              <a:spAutoFit/>
            </a:bodyPr>
            <a:lstStyle/>
            <a:p>
              <a:pPr algn="ctr"/>
              <a:r>
                <a:rPr lang="en-US" sz="1200"/>
                <a:t>0.052</a:t>
              </a:r>
              <a:endParaRPr lang="en-SG" sz="1200"/>
            </a:p>
          </p:txBody>
        </p:sp>
        <p:sp>
          <p:nvSpPr>
            <p:cNvPr id="30" name="TextBox 29">
              <a:extLst>
                <a:ext uri="{FF2B5EF4-FFF2-40B4-BE49-F238E27FC236}">
                  <a16:creationId xmlns:a16="http://schemas.microsoft.com/office/drawing/2014/main" id="{19E623AF-98B1-1815-3DFC-95E66FAF3488}"/>
                </a:ext>
              </a:extLst>
            </p:cNvPr>
            <p:cNvSpPr txBox="1"/>
            <p:nvPr/>
          </p:nvSpPr>
          <p:spPr>
            <a:xfrm>
              <a:off x="2161702" y="2006140"/>
              <a:ext cx="1585800" cy="276999"/>
            </a:xfrm>
            <a:prstGeom prst="rect">
              <a:avLst/>
            </a:prstGeom>
            <a:noFill/>
          </p:spPr>
          <p:txBody>
            <a:bodyPr wrap="square" rtlCol="0">
              <a:spAutoFit/>
            </a:bodyPr>
            <a:lstStyle/>
            <a:p>
              <a:pPr algn="ctr"/>
              <a:r>
                <a:rPr lang="en-US" sz="1200"/>
                <a:t>0.063</a:t>
              </a:r>
              <a:endParaRPr lang="en-SG" sz="1200"/>
            </a:p>
          </p:txBody>
        </p:sp>
        <p:sp>
          <p:nvSpPr>
            <p:cNvPr id="31" name="TextBox 30">
              <a:extLst>
                <a:ext uri="{FF2B5EF4-FFF2-40B4-BE49-F238E27FC236}">
                  <a16:creationId xmlns:a16="http://schemas.microsoft.com/office/drawing/2014/main" id="{2753B7C2-0CCB-5C3B-287D-923D674618A7}"/>
                </a:ext>
              </a:extLst>
            </p:cNvPr>
            <p:cNvSpPr txBox="1"/>
            <p:nvPr/>
          </p:nvSpPr>
          <p:spPr>
            <a:xfrm>
              <a:off x="3981200" y="1816231"/>
              <a:ext cx="1585800" cy="276999"/>
            </a:xfrm>
            <a:prstGeom prst="rect">
              <a:avLst/>
            </a:prstGeom>
            <a:noFill/>
          </p:spPr>
          <p:txBody>
            <a:bodyPr wrap="square" rtlCol="0">
              <a:spAutoFit/>
            </a:bodyPr>
            <a:lstStyle/>
            <a:p>
              <a:pPr algn="ctr"/>
              <a:r>
                <a:rPr lang="en-US" sz="1200"/>
                <a:t>0.052</a:t>
              </a:r>
              <a:endParaRPr lang="en-SG" sz="1200"/>
            </a:p>
          </p:txBody>
        </p:sp>
        <p:sp>
          <p:nvSpPr>
            <p:cNvPr id="32" name="TextBox 31">
              <a:extLst>
                <a:ext uri="{FF2B5EF4-FFF2-40B4-BE49-F238E27FC236}">
                  <a16:creationId xmlns:a16="http://schemas.microsoft.com/office/drawing/2014/main" id="{74FCF40D-73AD-8D61-FA59-869A05B8B636}"/>
                </a:ext>
              </a:extLst>
            </p:cNvPr>
            <p:cNvSpPr txBox="1"/>
            <p:nvPr/>
          </p:nvSpPr>
          <p:spPr>
            <a:xfrm>
              <a:off x="3981200" y="2022728"/>
              <a:ext cx="1585800" cy="276999"/>
            </a:xfrm>
            <a:prstGeom prst="rect">
              <a:avLst/>
            </a:prstGeom>
            <a:noFill/>
          </p:spPr>
          <p:txBody>
            <a:bodyPr wrap="square" rtlCol="0">
              <a:spAutoFit/>
            </a:bodyPr>
            <a:lstStyle/>
            <a:p>
              <a:pPr algn="ctr"/>
              <a:r>
                <a:rPr lang="en-US" sz="1200"/>
                <a:t>0.060</a:t>
              </a:r>
              <a:endParaRPr lang="en-SG" sz="1200"/>
            </a:p>
          </p:txBody>
        </p:sp>
        <p:sp>
          <p:nvSpPr>
            <p:cNvPr id="33" name="TextBox 32">
              <a:extLst>
                <a:ext uri="{FF2B5EF4-FFF2-40B4-BE49-F238E27FC236}">
                  <a16:creationId xmlns:a16="http://schemas.microsoft.com/office/drawing/2014/main" id="{452F037D-FAAB-70DD-5339-B3468462CC1A}"/>
                </a:ext>
              </a:extLst>
            </p:cNvPr>
            <p:cNvSpPr txBox="1"/>
            <p:nvPr/>
          </p:nvSpPr>
          <p:spPr>
            <a:xfrm>
              <a:off x="5953519" y="1823666"/>
              <a:ext cx="1585800" cy="276999"/>
            </a:xfrm>
            <a:prstGeom prst="rect">
              <a:avLst/>
            </a:prstGeom>
            <a:noFill/>
          </p:spPr>
          <p:txBody>
            <a:bodyPr wrap="square" rtlCol="0">
              <a:spAutoFit/>
            </a:bodyPr>
            <a:lstStyle/>
            <a:p>
              <a:pPr algn="ctr"/>
              <a:r>
                <a:rPr lang="en-US" sz="1200"/>
                <a:t>0.052</a:t>
              </a:r>
              <a:endParaRPr lang="en-SG" sz="1200"/>
            </a:p>
          </p:txBody>
        </p:sp>
        <p:sp>
          <p:nvSpPr>
            <p:cNvPr id="34" name="TextBox 33">
              <a:extLst>
                <a:ext uri="{FF2B5EF4-FFF2-40B4-BE49-F238E27FC236}">
                  <a16:creationId xmlns:a16="http://schemas.microsoft.com/office/drawing/2014/main" id="{E8856CC8-6FB3-B610-0A90-CEF5EB974AD0}"/>
                </a:ext>
              </a:extLst>
            </p:cNvPr>
            <p:cNvSpPr txBox="1"/>
            <p:nvPr/>
          </p:nvSpPr>
          <p:spPr>
            <a:xfrm>
              <a:off x="5953519" y="2030163"/>
              <a:ext cx="1585800" cy="276999"/>
            </a:xfrm>
            <a:prstGeom prst="rect">
              <a:avLst/>
            </a:prstGeom>
            <a:noFill/>
          </p:spPr>
          <p:txBody>
            <a:bodyPr wrap="square" rtlCol="0">
              <a:spAutoFit/>
            </a:bodyPr>
            <a:lstStyle/>
            <a:p>
              <a:pPr algn="ctr"/>
              <a:r>
                <a:rPr lang="en-US" sz="1200"/>
                <a:t>0.051</a:t>
              </a:r>
              <a:endParaRPr lang="en-SG" sz="1200"/>
            </a:p>
          </p:txBody>
        </p:sp>
        <p:sp>
          <p:nvSpPr>
            <p:cNvPr id="35" name="TextBox 34">
              <a:extLst>
                <a:ext uri="{FF2B5EF4-FFF2-40B4-BE49-F238E27FC236}">
                  <a16:creationId xmlns:a16="http://schemas.microsoft.com/office/drawing/2014/main" id="{097C9D2B-7AF4-5B05-D017-648D94C81BB5}"/>
                </a:ext>
              </a:extLst>
            </p:cNvPr>
            <p:cNvSpPr txBox="1"/>
            <p:nvPr/>
          </p:nvSpPr>
          <p:spPr>
            <a:xfrm>
              <a:off x="1040212" y="2191237"/>
              <a:ext cx="1128937" cy="276999"/>
            </a:xfrm>
            <a:prstGeom prst="rect">
              <a:avLst/>
            </a:prstGeom>
            <a:noFill/>
          </p:spPr>
          <p:txBody>
            <a:bodyPr wrap="square" rtlCol="0">
              <a:spAutoFit/>
            </a:bodyPr>
            <a:lstStyle/>
            <a:p>
              <a:r>
                <a:rPr lang="en-US" sz="1200"/>
                <a:t>Feature </a:t>
              </a:r>
              <a:r>
                <a:rPr lang="en-US" sz="1200" err="1"/>
                <a:t>Impt</a:t>
              </a:r>
              <a:r>
                <a:rPr lang="en-US" sz="1200"/>
                <a:t>: </a:t>
              </a:r>
              <a:endParaRPr lang="en-SG" sz="1200"/>
            </a:p>
          </p:txBody>
        </p:sp>
        <p:sp>
          <p:nvSpPr>
            <p:cNvPr id="36" name="TextBox 35">
              <a:extLst>
                <a:ext uri="{FF2B5EF4-FFF2-40B4-BE49-F238E27FC236}">
                  <a16:creationId xmlns:a16="http://schemas.microsoft.com/office/drawing/2014/main" id="{771E0C23-A5E8-185B-C5DC-3FF2B7AC6A6A}"/>
                </a:ext>
              </a:extLst>
            </p:cNvPr>
            <p:cNvSpPr txBox="1"/>
            <p:nvPr/>
          </p:nvSpPr>
          <p:spPr>
            <a:xfrm>
              <a:off x="2169149" y="2209077"/>
              <a:ext cx="1585800" cy="276999"/>
            </a:xfrm>
            <a:prstGeom prst="rect">
              <a:avLst/>
            </a:prstGeom>
            <a:noFill/>
          </p:spPr>
          <p:txBody>
            <a:bodyPr wrap="square" rtlCol="0">
              <a:spAutoFit/>
            </a:bodyPr>
            <a:lstStyle/>
            <a:p>
              <a:pPr algn="ctr"/>
              <a:r>
                <a:rPr lang="en-US" sz="1200"/>
                <a:t>-</a:t>
              </a:r>
              <a:endParaRPr lang="en-SG" sz="1200"/>
            </a:p>
          </p:txBody>
        </p:sp>
        <p:sp>
          <p:nvSpPr>
            <p:cNvPr id="37" name="TextBox 36">
              <a:extLst>
                <a:ext uri="{FF2B5EF4-FFF2-40B4-BE49-F238E27FC236}">
                  <a16:creationId xmlns:a16="http://schemas.microsoft.com/office/drawing/2014/main" id="{836A7021-63E3-BFE6-178A-8CDA787BD8EC}"/>
                </a:ext>
              </a:extLst>
            </p:cNvPr>
            <p:cNvSpPr txBox="1"/>
            <p:nvPr/>
          </p:nvSpPr>
          <p:spPr>
            <a:xfrm>
              <a:off x="3988647" y="2225665"/>
              <a:ext cx="1585800" cy="276999"/>
            </a:xfrm>
            <a:prstGeom prst="rect">
              <a:avLst/>
            </a:prstGeom>
            <a:noFill/>
          </p:spPr>
          <p:txBody>
            <a:bodyPr wrap="square" rtlCol="0">
              <a:spAutoFit/>
            </a:bodyPr>
            <a:lstStyle/>
            <a:p>
              <a:pPr algn="ctr"/>
              <a:r>
                <a:rPr lang="en-US" sz="1200"/>
                <a:t>0.1102</a:t>
              </a:r>
              <a:endParaRPr lang="en-SG" sz="1200"/>
            </a:p>
          </p:txBody>
        </p:sp>
        <p:sp>
          <p:nvSpPr>
            <p:cNvPr id="38" name="TextBox 37">
              <a:extLst>
                <a:ext uri="{FF2B5EF4-FFF2-40B4-BE49-F238E27FC236}">
                  <a16:creationId xmlns:a16="http://schemas.microsoft.com/office/drawing/2014/main" id="{4B9D5B50-8D55-1798-4D43-4B2062F8185A}"/>
                </a:ext>
              </a:extLst>
            </p:cNvPr>
            <p:cNvSpPr txBox="1"/>
            <p:nvPr/>
          </p:nvSpPr>
          <p:spPr>
            <a:xfrm>
              <a:off x="5960966" y="2233100"/>
              <a:ext cx="1585800" cy="276999"/>
            </a:xfrm>
            <a:prstGeom prst="rect">
              <a:avLst/>
            </a:prstGeom>
            <a:noFill/>
          </p:spPr>
          <p:txBody>
            <a:bodyPr wrap="square" rtlCol="0">
              <a:spAutoFit/>
            </a:bodyPr>
            <a:lstStyle/>
            <a:p>
              <a:pPr algn="ctr"/>
              <a:r>
                <a:rPr lang="en-US" sz="1200"/>
                <a:t>0.11005</a:t>
              </a:r>
              <a:endParaRPr lang="en-SG" sz="1200"/>
            </a:p>
          </p:txBody>
        </p:sp>
      </p:grpSp>
    </p:spTree>
    <p:extLst>
      <p:ext uri="{BB962C8B-B14F-4D97-AF65-F5344CB8AC3E}">
        <p14:creationId xmlns:p14="http://schemas.microsoft.com/office/powerpoint/2010/main" val="753280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35"/>
          <p:cNvSpPr txBox="1">
            <a:spLocks noGrp="1"/>
          </p:cNvSpPr>
          <p:nvPr>
            <p:ph type="title"/>
          </p:nvPr>
        </p:nvSpPr>
        <p:spPr>
          <a:xfrm>
            <a:off x="-58263" y="-106399"/>
            <a:ext cx="4686300" cy="6447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US" sz="3000"/>
              <a:t>Bi-LSTM Without COVID</a:t>
            </a:r>
          </a:p>
        </p:txBody>
      </p:sp>
      <p:cxnSp>
        <p:nvCxnSpPr>
          <p:cNvPr id="233" name="Google Shape;233;p35"/>
          <p:cNvCxnSpPr/>
          <p:nvPr/>
        </p:nvCxnSpPr>
        <p:spPr>
          <a:xfrm>
            <a:off x="55605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8" name="Google Shape;229;p35">
            <a:extLst>
              <a:ext uri="{FF2B5EF4-FFF2-40B4-BE49-F238E27FC236}">
                <a16:creationId xmlns:a16="http://schemas.microsoft.com/office/drawing/2014/main" id="{64E1C8CA-C6F5-10A7-4928-86B764ABB00E}"/>
              </a:ext>
            </a:extLst>
          </p:cNvPr>
          <p:cNvSpPr txBox="1">
            <a:spLocks/>
          </p:cNvSpPr>
          <p:nvPr/>
        </p:nvSpPr>
        <p:spPr>
          <a:xfrm>
            <a:off x="4569775" y="-110450"/>
            <a:ext cx="3948345" cy="6447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ra"/>
              <a:buNone/>
              <a:defRPr sz="4000" b="0" i="0" u="none" strike="noStrike" cap="none">
                <a:solidFill>
                  <a:schemeClr val="dk1"/>
                </a:solidFill>
                <a:latin typeface="Lora"/>
                <a:ea typeface="Lora"/>
                <a:cs typeface="Lora"/>
                <a:sym typeface="Lora"/>
              </a:defRPr>
            </a:lvl1pPr>
            <a:lvl2pPr marR="0" lvl="1"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2pPr>
            <a:lvl3pPr marR="0" lvl="2"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3pPr>
            <a:lvl4pPr marR="0" lvl="3"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4pPr>
            <a:lvl5pPr marR="0" lvl="4"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5pPr>
            <a:lvl6pPr marR="0" lvl="5"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6pPr>
            <a:lvl7pPr marR="0" lvl="6"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7pPr>
            <a:lvl8pPr marR="0" lvl="7"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8pPr>
            <a:lvl9pPr marR="0" lvl="8"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9pPr>
          </a:lstStyle>
          <a:p>
            <a:r>
              <a:rPr lang="en-US" sz="3000"/>
              <a:t>Model Summary</a:t>
            </a:r>
          </a:p>
        </p:txBody>
      </p:sp>
      <p:pic>
        <p:nvPicPr>
          <p:cNvPr id="12" name="Picture 11">
            <a:extLst>
              <a:ext uri="{FF2B5EF4-FFF2-40B4-BE49-F238E27FC236}">
                <a16:creationId xmlns:a16="http://schemas.microsoft.com/office/drawing/2014/main" id="{66796397-5D46-8263-15D7-936AEECAAE9C}"/>
              </a:ext>
            </a:extLst>
          </p:cNvPr>
          <p:cNvPicPr>
            <a:picLocks noChangeAspect="1"/>
          </p:cNvPicPr>
          <p:nvPr/>
        </p:nvPicPr>
        <p:blipFill>
          <a:blip r:embed="rId3"/>
          <a:stretch>
            <a:fillRect/>
          </a:stretch>
        </p:blipFill>
        <p:spPr>
          <a:xfrm>
            <a:off x="0" y="767983"/>
            <a:ext cx="4569775" cy="4127539"/>
          </a:xfrm>
          <a:prstGeom prst="rect">
            <a:avLst/>
          </a:prstGeom>
          <a:ln>
            <a:solidFill>
              <a:schemeClr val="bg2"/>
            </a:solidFill>
          </a:ln>
        </p:spPr>
      </p:pic>
      <p:pic>
        <p:nvPicPr>
          <p:cNvPr id="14" name="Picture 13">
            <a:extLst>
              <a:ext uri="{FF2B5EF4-FFF2-40B4-BE49-F238E27FC236}">
                <a16:creationId xmlns:a16="http://schemas.microsoft.com/office/drawing/2014/main" id="{9055E7BC-61D4-EEF1-AD2C-74C17986ED7C}"/>
              </a:ext>
            </a:extLst>
          </p:cNvPr>
          <p:cNvPicPr>
            <a:picLocks noChangeAspect="1"/>
          </p:cNvPicPr>
          <p:nvPr/>
        </p:nvPicPr>
        <p:blipFill rotWithShape="1">
          <a:blip r:embed="rId4"/>
          <a:srcRect l="7616" r="9823"/>
          <a:stretch/>
        </p:blipFill>
        <p:spPr>
          <a:xfrm>
            <a:off x="5097109" y="767983"/>
            <a:ext cx="3772860" cy="3891575"/>
          </a:xfrm>
          <a:prstGeom prst="rect">
            <a:avLst/>
          </a:prstGeom>
          <a:ln>
            <a:solidFill>
              <a:schemeClr val="bg2"/>
            </a:solidFill>
          </a:ln>
        </p:spPr>
      </p:pic>
      <p:sp>
        <p:nvSpPr>
          <p:cNvPr id="15" name="TextBox 14">
            <a:extLst>
              <a:ext uri="{FF2B5EF4-FFF2-40B4-BE49-F238E27FC236}">
                <a16:creationId xmlns:a16="http://schemas.microsoft.com/office/drawing/2014/main" id="{72A7B0BD-DC1E-6705-0968-8973F2EAC51A}"/>
              </a:ext>
            </a:extLst>
          </p:cNvPr>
          <p:cNvSpPr txBox="1"/>
          <p:nvPr/>
        </p:nvSpPr>
        <p:spPr>
          <a:xfrm>
            <a:off x="4827527" y="4695419"/>
            <a:ext cx="4312024" cy="430887"/>
          </a:xfrm>
          <a:prstGeom prst="rect">
            <a:avLst/>
          </a:prstGeom>
          <a:noFill/>
        </p:spPr>
        <p:txBody>
          <a:bodyPr wrap="square" rtlCol="0">
            <a:spAutoFit/>
          </a:bodyPr>
          <a:lstStyle/>
          <a:p>
            <a:r>
              <a:rPr lang="en-SG" sz="1100"/>
              <a:t>(1</a:t>
            </a:r>
            <a:r>
              <a:rPr lang="en-SG" sz="1100" baseline="30000"/>
              <a:t>st</a:t>
            </a:r>
            <a:r>
              <a:rPr lang="en-SG" sz="1100"/>
              <a:t> layer) No. of Params = 8 * [(32 * (32+1)) + (1*32)] = 8794</a:t>
            </a:r>
          </a:p>
          <a:p>
            <a:r>
              <a:rPr lang="en-SG" sz="1100"/>
              <a:t>(3</a:t>
            </a:r>
            <a:r>
              <a:rPr lang="en-SG" sz="1100" baseline="30000"/>
              <a:t>rd</a:t>
            </a:r>
            <a:r>
              <a:rPr lang="en-SG" sz="1100"/>
              <a:t> layer) No. of Params = 8 * [(32 * (32+1)) + (64*32)] = 24832</a:t>
            </a:r>
          </a:p>
        </p:txBody>
      </p:sp>
    </p:spTree>
    <p:extLst>
      <p:ext uri="{BB962C8B-B14F-4D97-AF65-F5344CB8AC3E}">
        <p14:creationId xmlns:p14="http://schemas.microsoft.com/office/powerpoint/2010/main" val="1739418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35"/>
          <p:cNvSpPr txBox="1">
            <a:spLocks noGrp="1"/>
          </p:cNvSpPr>
          <p:nvPr>
            <p:ph type="title"/>
          </p:nvPr>
        </p:nvSpPr>
        <p:spPr>
          <a:xfrm>
            <a:off x="510540" y="-110450"/>
            <a:ext cx="4059235" cy="6447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US" sz="3000"/>
              <a:t>Bi-LSTM With COVID</a:t>
            </a:r>
          </a:p>
        </p:txBody>
      </p:sp>
      <p:cxnSp>
        <p:nvCxnSpPr>
          <p:cNvPr id="233" name="Google Shape;233;p35"/>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8" name="Google Shape;229;p35">
            <a:extLst>
              <a:ext uri="{FF2B5EF4-FFF2-40B4-BE49-F238E27FC236}">
                <a16:creationId xmlns:a16="http://schemas.microsoft.com/office/drawing/2014/main" id="{64E1C8CA-C6F5-10A7-4928-86B764ABB00E}"/>
              </a:ext>
            </a:extLst>
          </p:cNvPr>
          <p:cNvSpPr txBox="1">
            <a:spLocks/>
          </p:cNvSpPr>
          <p:nvPr/>
        </p:nvSpPr>
        <p:spPr>
          <a:xfrm>
            <a:off x="4569775" y="-110450"/>
            <a:ext cx="3948345" cy="6447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ra"/>
              <a:buNone/>
              <a:defRPr sz="4000" b="0" i="0" u="none" strike="noStrike" cap="none">
                <a:solidFill>
                  <a:schemeClr val="dk1"/>
                </a:solidFill>
                <a:latin typeface="Lora"/>
                <a:ea typeface="Lora"/>
                <a:cs typeface="Lora"/>
                <a:sym typeface="Lora"/>
              </a:defRPr>
            </a:lvl1pPr>
            <a:lvl2pPr marR="0" lvl="1"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2pPr>
            <a:lvl3pPr marR="0" lvl="2"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3pPr>
            <a:lvl4pPr marR="0" lvl="3"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4pPr>
            <a:lvl5pPr marR="0" lvl="4"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5pPr>
            <a:lvl6pPr marR="0" lvl="5"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6pPr>
            <a:lvl7pPr marR="0" lvl="6"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7pPr>
            <a:lvl8pPr marR="0" lvl="7"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8pPr>
            <a:lvl9pPr marR="0" lvl="8"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9pPr>
          </a:lstStyle>
          <a:p>
            <a:r>
              <a:rPr lang="en-US" sz="3000"/>
              <a:t>Model Summary</a:t>
            </a:r>
          </a:p>
        </p:txBody>
      </p:sp>
      <p:pic>
        <p:nvPicPr>
          <p:cNvPr id="5" name="Picture 4">
            <a:extLst>
              <a:ext uri="{FF2B5EF4-FFF2-40B4-BE49-F238E27FC236}">
                <a16:creationId xmlns:a16="http://schemas.microsoft.com/office/drawing/2014/main" id="{2ED55A38-0406-F5CB-1081-3063DB48E805}"/>
              </a:ext>
            </a:extLst>
          </p:cNvPr>
          <p:cNvPicPr>
            <a:picLocks noChangeAspect="1"/>
          </p:cNvPicPr>
          <p:nvPr/>
        </p:nvPicPr>
        <p:blipFill>
          <a:blip r:embed="rId3"/>
          <a:stretch>
            <a:fillRect/>
          </a:stretch>
        </p:blipFill>
        <p:spPr>
          <a:xfrm>
            <a:off x="0" y="890112"/>
            <a:ext cx="4566360" cy="4131468"/>
          </a:xfrm>
          <a:prstGeom prst="rect">
            <a:avLst/>
          </a:prstGeom>
          <a:ln>
            <a:solidFill>
              <a:schemeClr val="bg2"/>
            </a:solidFill>
          </a:ln>
        </p:spPr>
      </p:pic>
      <p:pic>
        <p:nvPicPr>
          <p:cNvPr id="7" name="Picture 6">
            <a:extLst>
              <a:ext uri="{FF2B5EF4-FFF2-40B4-BE49-F238E27FC236}">
                <a16:creationId xmlns:a16="http://schemas.microsoft.com/office/drawing/2014/main" id="{7D95C00D-12AE-32BA-DEEB-A425203145A7}"/>
              </a:ext>
            </a:extLst>
          </p:cNvPr>
          <p:cNvPicPr>
            <a:picLocks noChangeAspect="1"/>
          </p:cNvPicPr>
          <p:nvPr/>
        </p:nvPicPr>
        <p:blipFill rotWithShape="1">
          <a:blip r:embed="rId4"/>
          <a:srcRect l="6599" r="13683"/>
          <a:stretch/>
        </p:blipFill>
        <p:spPr>
          <a:xfrm>
            <a:off x="5056094" y="890113"/>
            <a:ext cx="3646443" cy="3665793"/>
          </a:xfrm>
          <a:prstGeom prst="rect">
            <a:avLst/>
          </a:prstGeom>
          <a:ln>
            <a:solidFill>
              <a:schemeClr val="bg2"/>
            </a:solidFill>
          </a:ln>
        </p:spPr>
      </p:pic>
    </p:spTree>
    <p:extLst>
      <p:ext uri="{BB962C8B-B14F-4D97-AF65-F5344CB8AC3E}">
        <p14:creationId xmlns:p14="http://schemas.microsoft.com/office/powerpoint/2010/main" val="1232997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35"/>
          <p:cNvSpPr txBox="1">
            <a:spLocks noGrp="1"/>
          </p:cNvSpPr>
          <p:nvPr>
            <p:ph type="title"/>
          </p:nvPr>
        </p:nvSpPr>
        <p:spPr>
          <a:xfrm>
            <a:off x="535885" y="0"/>
            <a:ext cx="3948345" cy="978133"/>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US" sz="3000"/>
              <a:t>Bi-LSTM With COVID and Doge</a:t>
            </a:r>
          </a:p>
        </p:txBody>
      </p:sp>
      <p:cxnSp>
        <p:nvCxnSpPr>
          <p:cNvPr id="233" name="Google Shape;233;p35"/>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8" name="Google Shape;229;p35">
            <a:extLst>
              <a:ext uri="{FF2B5EF4-FFF2-40B4-BE49-F238E27FC236}">
                <a16:creationId xmlns:a16="http://schemas.microsoft.com/office/drawing/2014/main" id="{64E1C8CA-C6F5-10A7-4928-86B764ABB00E}"/>
              </a:ext>
            </a:extLst>
          </p:cNvPr>
          <p:cNvSpPr txBox="1">
            <a:spLocks/>
          </p:cNvSpPr>
          <p:nvPr/>
        </p:nvSpPr>
        <p:spPr>
          <a:xfrm>
            <a:off x="4569775" y="-110450"/>
            <a:ext cx="3948345" cy="6447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ra"/>
              <a:buNone/>
              <a:defRPr sz="4000" b="0" i="0" u="none" strike="noStrike" cap="none">
                <a:solidFill>
                  <a:schemeClr val="dk1"/>
                </a:solidFill>
                <a:latin typeface="Lora"/>
                <a:ea typeface="Lora"/>
                <a:cs typeface="Lora"/>
                <a:sym typeface="Lora"/>
              </a:defRPr>
            </a:lvl1pPr>
            <a:lvl2pPr marR="0" lvl="1"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2pPr>
            <a:lvl3pPr marR="0" lvl="2"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3pPr>
            <a:lvl4pPr marR="0" lvl="3"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4pPr>
            <a:lvl5pPr marR="0" lvl="4"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5pPr>
            <a:lvl6pPr marR="0" lvl="5"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6pPr>
            <a:lvl7pPr marR="0" lvl="6"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7pPr>
            <a:lvl8pPr marR="0" lvl="7"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8pPr>
            <a:lvl9pPr marR="0" lvl="8"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9pPr>
          </a:lstStyle>
          <a:p>
            <a:r>
              <a:rPr lang="en-US" sz="3000"/>
              <a:t>Model Summary</a:t>
            </a:r>
          </a:p>
        </p:txBody>
      </p:sp>
      <p:pic>
        <p:nvPicPr>
          <p:cNvPr id="3" name="Picture 2">
            <a:extLst>
              <a:ext uri="{FF2B5EF4-FFF2-40B4-BE49-F238E27FC236}">
                <a16:creationId xmlns:a16="http://schemas.microsoft.com/office/drawing/2014/main" id="{4D6AE37F-39B5-5E4E-E9C9-C04B959E80DF}"/>
              </a:ext>
            </a:extLst>
          </p:cNvPr>
          <p:cNvPicPr>
            <a:picLocks noChangeAspect="1"/>
          </p:cNvPicPr>
          <p:nvPr/>
        </p:nvPicPr>
        <p:blipFill>
          <a:blip r:embed="rId3"/>
          <a:stretch>
            <a:fillRect/>
          </a:stretch>
        </p:blipFill>
        <p:spPr>
          <a:xfrm>
            <a:off x="0" y="1009711"/>
            <a:ext cx="4569775" cy="4133789"/>
          </a:xfrm>
          <a:prstGeom prst="rect">
            <a:avLst/>
          </a:prstGeom>
          <a:ln>
            <a:solidFill>
              <a:schemeClr val="bg2"/>
            </a:solidFill>
          </a:ln>
        </p:spPr>
      </p:pic>
      <p:pic>
        <p:nvPicPr>
          <p:cNvPr id="5" name="Picture 4">
            <a:extLst>
              <a:ext uri="{FF2B5EF4-FFF2-40B4-BE49-F238E27FC236}">
                <a16:creationId xmlns:a16="http://schemas.microsoft.com/office/drawing/2014/main" id="{89CBAF55-EF0C-3F9A-9D72-84237543CF12}"/>
              </a:ext>
            </a:extLst>
          </p:cNvPr>
          <p:cNvPicPr>
            <a:picLocks noChangeAspect="1"/>
          </p:cNvPicPr>
          <p:nvPr/>
        </p:nvPicPr>
        <p:blipFill rotWithShape="1">
          <a:blip r:embed="rId4"/>
          <a:srcRect l="6097" r="13682"/>
          <a:stretch/>
        </p:blipFill>
        <p:spPr>
          <a:xfrm>
            <a:off x="5045560" y="731336"/>
            <a:ext cx="3669495" cy="3877914"/>
          </a:xfrm>
          <a:prstGeom prst="rect">
            <a:avLst/>
          </a:prstGeom>
          <a:ln>
            <a:solidFill>
              <a:schemeClr val="bg2"/>
            </a:solidFill>
          </a:ln>
        </p:spPr>
      </p:pic>
    </p:spTree>
    <p:extLst>
      <p:ext uri="{BB962C8B-B14F-4D97-AF65-F5344CB8AC3E}">
        <p14:creationId xmlns:p14="http://schemas.microsoft.com/office/powerpoint/2010/main" val="3402498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3" name="TextBox 22">
            <a:extLst>
              <a:ext uri="{FF2B5EF4-FFF2-40B4-BE49-F238E27FC236}">
                <a16:creationId xmlns:a16="http://schemas.microsoft.com/office/drawing/2014/main" id="{6ED60B85-DBE7-5B5C-CED8-89A2FAA55D5A}"/>
              </a:ext>
            </a:extLst>
          </p:cNvPr>
          <p:cNvSpPr txBox="1"/>
          <p:nvPr/>
        </p:nvSpPr>
        <p:spPr>
          <a:xfrm>
            <a:off x="730623" y="499056"/>
            <a:ext cx="76827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Lora"/>
              </a:rPr>
              <a:t>Bi-LSTM Summary </a:t>
            </a:r>
          </a:p>
        </p:txBody>
      </p:sp>
      <p:sp>
        <p:nvSpPr>
          <p:cNvPr id="4" name="TextBox 3">
            <a:extLst>
              <a:ext uri="{FF2B5EF4-FFF2-40B4-BE49-F238E27FC236}">
                <a16:creationId xmlns:a16="http://schemas.microsoft.com/office/drawing/2014/main" id="{C70E85B8-93C0-8EDF-0FC9-9AA036418390}"/>
              </a:ext>
            </a:extLst>
          </p:cNvPr>
          <p:cNvSpPr txBox="1"/>
          <p:nvPr/>
        </p:nvSpPr>
        <p:spPr>
          <a:xfrm>
            <a:off x="730623" y="2534742"/>
            <a:ext cx="7682753" cy="2314544"/>
          </a:xfrm>
          <a:prstGeom prst="rect">
            <a:avLst/>
          </a:prstGeom>
          <a:noFill/>
          <a:ln>
            <a:solidFill>
              <a:schemeClr val="bg2"/>
            </a:solidFill>
          </a:ln>
        </p:spPr>
        <p:txBody>
          <a:bodyPr wrap="square" rtlCol="0">
            <a:spAutoFit/>
          </a:bodyPr>
          <a:lstStyle/>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Train RMSEs are decreased marginally for every added variable</a:t>
            </a:r>
          </a:p>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Test RMSE is largest in dataset with COVID and Competitor</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Test performance is best on dataset with COVID</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More variables does not guarantee better performance</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SHAP value increased with competitor</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SHAP value increase justifies economic significance</a:t>
            </a:r>
          </a:p>
          <a:p>
            <a:pPr marL="285750" indent="-285750">
              <a:lnSpc>
                <a:spcPct val="150000"/>
              </a:lnSpc>
              <a:buFont typeface="Arial" panose="020B0604020202020204" pitchFamily="34" charset="0"/>
              <a:buChar char="•"/>
            </a:pPr>
            <a:endParaRPr lang="en-SG"/>
          </a:p>
        </p:txBody>
      </p:sp>
      <p:grpSp>
        <p:nvGrpSpPr>
          <p:cNvPr id="2" name="Group 1">
            <a:extLst>
              <a:ext uri="{FF2B5EF4-FFF2-40B4-BE49-F238E27FC236}">
                <a16:creationId xmlns:a16="http://schemas.microsoft.com/office/drawing/2014/main" id="{838EB17A-519F-9724-C2FD-398213C0E446}"/>
              </a:ext>
            </a:extLst>
          </p:cNvPr>
          <p:cNvGrpSpPr/>
          <p:nvPr/>
        </p:nvGrpSpPr>
        <p:grpSpPr>
          <a:xfrm>
            <a:off x="1016609" y="1361463"/>
            <a:ext cx="6514001" cy="1163239"/>
            <a:chOff x="1032765" y="1346860"/>
            <a:chExt cx="6514001" cy="1163239"/>
          </a:xfrm>
        </p:grpSpPr>
        <p:sp>
          <p:nvSpPr>
            <p:cNvPr id="3" name="Google Shape;247;p37">
              <a:extLst>
                <a:ext uri="{FF2B5EF4-FFF2-40B4-BE49-F238E27FC236}">
                  <a16:creationId xmlns:a16="http://schemas.microsoft.com/office/drawing/2014/main" id="{066AC4DE-1C51-1941-4C2F-9D5796638CC9}"/>
                </a:ext>
              </a:extLst>
            </p:cNvPr>
            <p:cNvSpPr txBox="1">
              <a:spLocks/>
            </p:cNvSpPr>
            <p:nvPr/>
          </p:nvSpPr>
          <p:spPr>
            <a:xfrm>
              <a:off x="2161702" y="1346861"/>
              <a:ext cx="1585800" cy="40878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Without COVID</a:t>
              </a:r>
            </a:p>
          </p:txBody>
        </p:sp>
        <p:sp>
          <p:nvSpPr>
            <p:cNvPr id="5" name="Google Shape;248;p37">
              <a:extLst>
                <a:ext uri="{FF2B5EF4-FFF2-40B4-BE49-F238E27FC236}">
                  <a16:creationId xmlns:a16="http://schemas.microsoft.com/office/drawing/2014/main" id="{B47C6323-FFB7-4456-B94F-BF7174C9EB81}"/>
                </a:ext>
              </a:extLst>
            </p:cNvPr>
            <p:cNvSpPr txBox="1">
              <a:spLocks/>
            </p:cNvSpPr>
            <p:nvPr/>
          </p:nvSpPr>
          <p:spPr>
            <a:xfrm>
              <a:off x="5799997" y="1346860"/>
              <a:ext cx="1739322" cy="408781"/>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 COVID and Competitor</a:t>
              </a:r>
            </a:p>
          </p:txBody>
        </p:sp>
        <p:sp>
          <p:nvSpPr>
            <p:cNvPr id="11" name="Google Shape;249;p37">
              <a:extLst>
                <a:ext uri="{FF2B5EF4-FFF2-40B4-BE49-F238E27FC236}">
                  <a16:creationId xmlns:a16="http://schemas.microsoft.com/office/drawing/2014/main" id="{FD7914BF-8F8B-64EA-36DE-FC11287C1B97}"/>
                </a:ext>
              </a:extLst>
            </p:cNvPr>
            <p:cNvSpPr txBox="1">
              <a:spLocks/>
            </p:cNvSpPr>
            <p:nvPr/>
          </p:nvSpPr>
          <p:spPr>
            <a:xfrm>
              <a:off x="3981200" y="1346861"/>
              <a:ext cx="1585800" cy="40878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 COVID</a:t>
              </a:r>
            </a:p>
          </p:txBody>
        </p:sp>
        <p:sp>
          <p:nvSpPr>
            <p:cNvPr id="14" name="TextBox 13">
              <a:extLst>
                <a:ext uri="{FF2B5EF4-FFF2-40B4-BE49-F238E27FC236}">
                  <a16:creationId xmlns:a16="http://schemas.microsoft.com/office/drawing/2014/main" id="{9D7A4F3A-1E8F-1E11-36D1-7547C9D0C202}"/>
                </a:ext>
              </a:extLst>
            </p:cNvPr>
            <p:cNvSpPr txBox="1"/>
            <p:nvPr/>
          </p:nvSpPr>
          <p:spPr>
            <a:xfrm>
              <a:off x="1032765" y="1808088"/>
              <a:ext cx="1128937" cy="276999"/>
            </a:xfrm>
            <a:prstGeom prst="rect">
              <a:avLst/>
            </a:prstGeom>
            <a:noFill/>
          </p:spPr>
          <p:txBody>
            <a:bodyPr wrap="square" rtlCol="0">
              <a:spAutoFit/>
            </a:bodyPr>
            <a:lstStyle/>
            <a:p>
              <a:r>
                <a:rPr lang="en-US" sz="1200"/>
                <a:t>Train RMSE: </a:t>
              </a:r>
              <a:endParaRPr lang="en-SG" sz="1200"/>
            </a:p>
          </p:txBody>
        </p:sp>
        <p:sp>
          <p:nvSpPr>
            <p:cNvPr id="28" name="TextBox 27">
              <a:extLst>
                <a:ext uri="{FF2B5EF4-FFF2-40B4-BE49-F238E27FC236}">
                  <a16:creationId xmlns:a16="http://schemas.microsoft.com/office/drawing/2014/main" id="{8054F4A3-CDD2-BE8C-6C11-CF0DD1AE71B1}"/>
                </a:ext>
              </a:extLst>
            </p:cNvPr>
            <p:cNvSpPr txBox="1"/>
            <p:nvPr/>
          </p:nvSpPr>
          <p:spPr>
            <a:xfrm>
              <a:off x="1032765" y="1988300"/>
              <a:ext cx="1128937" cy="276999"/>
            </a:xfrm>
            <a:prstGeom prst="rect">
              <a:avLst/>
            </a:prstGeom>
            <a:noFill/>
          </p:spPr>
          <p:txBody>
            <a:bodyPr wrap="square" rtlCol="0">
              <a:spAutoFit/>
            </a:bodyPr>
            <a:lstStyle/>
            <a:p>
              <a:r>
                <a:rPr lang="en-US" sz="1200"/>
                <a:t>Test RMSE: </a:t>
              </a:r>
              <a:endParaRPr lang="en-SG" sz="1200"/>
            </a:p>
          </p:txBody>
        </p:sp>
        <p:sp>
          <p:nvSpPr>
            <p:cNvPr id="29" name="TextBox 28">
              <a:extLst>
                <a:ext uri="{FF2B5EF4-FFF2-40B4-BE49-F238E27FC236}">
                  <a16:creationId xmlns:a16="http://schemas.microsoft.com/office/drawing/2014/main" id="{65EBA6C6-5D89-612E-3D44-C98C13A6B7B9}"/>
                </a:ext>
              </a:extLst>
            </p:cNvPr>
            <p:cNvSpPr txBox="1"/>
            <p:nvPr/>
          </p:nvSpPr>
          <p:spPr>
            <a:xfrm>
              <a:off x="2161702" y="1799643"/>
              <a:ext cx="1585800" cy="276999"/>
            </a:xfrm>
            <a:prstGeom prst="rect">
              <a:avLst/>
            </a:prstGeom>
            <a:noFill/>
          </p:spPr>
          <p:txBody>
            <a:bodyPr wrap="square" rtlCol="0">
              <a:spAutoFit/>
            </a:bodyPr>
            <a:lstStyle/>
            <a:p>
              <a:pPr algn="ctr"/>
              <a:r>
                <a:rPr lang="en-US" sz="1200"/>
                <a:t>0.033</a:t>
              </a:r>
              <a:endParaRPr lang="en-SG" sz="1200"/>
            </a:p>
          </p:txBody>
        </p:sp>
        <p:sp>
          <p:nvSpPr>
            <p:cNvPr id="30" name="TextBox 29">
              <a:extLst>
                <a:ext uri="{FF2B5EF4-FFF2-40B4-BE49-F238E27FC236}">
                  <a16:creationId xmlns:a16="http://schemas.microsoft.com/office/drawing/2014/main" id="{19E623AF-98B1-1815-3DFC-95E66FAF3488}"/>
                </a:ext>
              </a:extLst>
            </p:cNvPr>
            <p:cNvSpPr txBox="1"/>
            <p:nvPr/>
          </p:nvSpPr>
          <p:spPr>
            <a:xfrm>
              <a:off x="2161702" y="2006140"/>
              <a:ext cx="1585800" cy="276999"/>
            </a:xfrm>
            <a:prstGeom prst="rect">
              <a:avLst/>
            </a:prstGeom>
            <a:noFill/>
          </p:spPr>
          <p:txBody>
            <a:bodyPr wrap="square" rtlCol="0">
              <a:spAutoFit/>
            </a:bodyPr>
            <a:lstStyle/>
            <a:p>
              <a:pPr algn="ctr"/>
              <a:r>
                <a:rPr lang="en-US" sz="1200"/>
                <a:t>0.045</a:t>
              </a:r>
              <a:endParaRPr lang="en-SG" sz="1200"/>
            </a:p>
          </p:txBody>
        </p:sp>
        <p:sp>
          <p:nvSpPr>
            <p:cNvPr id="31" name="TextBox 30">
              <a:extLst>
                <a:ext uri="{FF2B5EF4-FFF2-40B4-BE49-F238E27FC236}">
                  <a16:creationId xmlns:a16="http://schemas.microsoft.com/office/drawing/2014/main" id="{2753B7C2-0CCB-5C3B-287D-923D674618A7}"/>
                </a:ext>
              </a:extLst>
            </p:cNvPr>
            <p:cNvSpPr txBox="1"/>
            <p:nvPr/>
          </p:nvSpPr>
          <p:spPr>
            <a:xfrm>
              <a:off x="3981200" y="1816231"/>
              <a:ext cx="1585800" cy="276999"/>
            </a:xfrm>
            <a:prstGeom prst="rect">
              <a:avLst/>
            </a:prstGeom>
            <a:noFill/>
          </p:spPr>
          <p:txBody>
            <a:bodyPr wrap="square" rtlCol="0">
              <a:spAutoFit/>
            </a:bodyPr>
            <a:lstStyle/>
            <a:p>
              <a:pPr algn="ctr"/>
              <a:r>
                <a:rPr lang="en-US" sz="1200"/>
                <a:t>0.032</a:t>
              </a:r>
              <a:endParaRPr lang="en-SG" sz="1200"/>
            </a:p>
          </p:txBody>
        </p:sp>
        <p:sp>
          <p:nvSpPr>
            <p:cNvPr id="32" name="TextBox 31">
              <a:extLst>
                <a:ext uri="{FF2B5EF4-FFF2-40B4-BE49-F238E27FC236}">
                  <a16:creationId xmlns:a16="http://schemas.microsoft.com/office/drawing/2014/main" id="{74FCF40D-73AD-8D61-FA59-869A05B8B636}"/>
                </a:ext>
              </a:extLst>
            </p:cNvPr>
            <p:cNvSpPr txBox="1"/>
            <p:nvPr/>
          </p:nvSpPr>
          <p:spPr>
            <a:xfrm>
              <a:off x="3981200" y="2022728"/>
              <a:ext cx="1585800" cy="276999"/>
            </a:xfrm>
            <a:prstGeom prst="rect">
              <a:avLst/>
            </a:prstGeom>
            <a:noFill/>
          </p:spPr>
          <p:txBody>
            <a:bodyPr wrap="square" rtlCol="0">
              <a:spAutoFit/>
            </a:bodyPr>
            <a:lstStyle/>
            <a:p>
              <a:pPr algn="ctr"/>
              <a:r>
                <a:rPr lang="en-US" sz="1200"/>
                <a:t>0.037</a:t>
              </a:r>
              <a:endParaRPr lang="en-SG" sz="1200"/>
            </a:p>
          </p:txBody>
        </p:sp>
        <p:sp>
          <p:nvSpPr>
            <p:cNvPr id="33" name="TextBox 32">
              <a:extLst>
                <a:ext uri="{FF2B5EF4-FFF2-40B4-BE49-F238E27FC236}">
                  <a16:creationId xmlns:a16="http://schemas.microsoft.com/office/drawing/2014/main" id="{452F037D-FAAB-70DD-5339-B3468462CC1A}"/>
                </a:ext>
              </a:extLst>
            </p:cNvPr>
            <p:cNvSpPr txBox="1"/>
            <p:nvPr/>
          </p:nvSpPr>
          <p:spPr>
            <a:xfrm>
              <a:off x="5953519" y="1823666"/>
              <a:ext cx="1585800" cy="276999"/>
            </a:xfrm>
            <a:prstGeom prst="rect">
              <a:avLst/>
            </a:prstGeom>
            <a:noFill/>
          </p:spPr>
          <p:txBody>
            <a:bodyPr wrap="square" rtlCol="0">
              <a:spAutoFit/>
            </a:bodyPr>
            <a:lstStyle/>
            <a:p>
              <a:pPr algn="ctr"/>
              <a:r>
                <a:rPr lang="en-US" sz="1200"/>
                <a:t>0.029</a:t>
              </a:r>
              <a:endParaRPr lang="en-SG" sz="1200"/>
            </a:p>
          </p:txBody>
        </p:sp>
        <p:sp>
          <p:nvSpPr>
            <p:cNvPr id="34" name="TextBox 33">
              <a:extLst>
                <a:ext uri="{FF2B5EF4-FFF2-40B4-BE49-F238E27FC236}">
                  <a16:creationId xmlns:a16="http://schemas.microsoft.com/office/drawing/2014/main" id="{E8856CC8-6FB3-B610-0A90-CEF5EB974AD0}"/>
                </a:ext>
              </a:extLst>
            </p:cNvPr>
            <p:cNvSpPr txBox="1"/>
            <p:nvPr/>
          </p:nvSpPr>
          <p:spPr>
            <a:xfrm>
              <a:off x="5953519" y="2030163"/>
              <a:ext cx="1585800" cy="276999"/>
            </a:xfrm>
            <a:prstGeom prst="rect">
              <a:avLst/>
            </a:prstGeom>
            <a:noFill/>
          </p:spPr>
          <p:txBody>
            <a:bodyPr wrap="square" rtlCol="0">
              <a:spAutoFit/>
            </a:bodyPr>
            <a:lstStyle/>
            <a:p>
              <a:pPr algn="ctr"/>
              <a:r>
                <a:rPr lang="en-US" sz="1200"/>
                <a:t>0.064</a:t>
              </a:r>
              <a:endParaRPr lang="en-SG" sz="1200"/>
            </a:p>
          </p:txBody>
        </p:sp>
        <p:sp>
          <p:nvSpPr>
            <p:cNvPr id="35" name="TextBox 34">
              <a:extLst>
                <a:ext uri="{FF2B5EF4-FFF2-40B4-BE49-F238E27FC236}">
                  <a16:creationId xmlns:a16="http://schemas.microsoft.com/office/drawing/2014/main" id="{097C9D2B-7AF4-5B05-D017-648D94C81BB5}"/>
                </a:ext>
              </a:extLst>
            </p:cNvPr>
            <p:cNvSpPr txBox="1"/>
            <p:nvPr/>
          </p:nvSpPr>
          <p:spPr>
            <a:xfrm>
              <a:off x="1040212" y="2191237"/>
              <a:ext cx="1128937" cy="276999"/>
            </a:xfrm>
            <a:prstGeom prst="rect">
              <a:avLst/>
            </a:prstGeom>
            <a:noFill/>
          </p:spPr>
          <p:txBody>
            <a:bodyPr wrap="square" rtlCol="0">
              <a:spAutoFit/>
            </a:bodyPr>
            <a:lstStyle/>
            <a:p>
              <a:r>
                <a:rPr lang="en-US" sz="1200"/>
                <a:t>SHAP value: </a:t>
              </a:r>
              <a:endParaRPr lang="en-SG" sz="1200"/>
            </a:p>
          </p:txBody>
        </p:sp>
        <p:sp>
          <p:nvSpPr>
            <p:cNvPr id="36" name="TextBox 35">
              <a:extLst>
                <a:ext uri="{FF2B5EF4-FFF2-40B4-BE49-F238E27FC236}">
                  <a16:creationId xmlns:a16="http://schemas.microsoft.com/office/drawing/2014/main" id="{771E0C23-A5E8-185B-C5DC-3FF2B7AC6A6A}"/>
                </a:ext>
              </a:extLst>
            </p:cNvPr>
            <p:cNvSpPr txBox="1"/>
            <p:nvPr/>
          </p:nvSpPr>
          <p:spPr>
            <a:xfrm>
              <a:off x="2169149" y="2209077"/>
              <a:ext cx="1585800" cy="276999"/>
            </a:xfrm>
            <a:prstGeom prst="rect">
              <a:avLst/>
            </a:prstGeom>
            <a:noFill/>
          </p:spPr>
          <p:txBody>
            <a:bodyPr wrap="square" rtlCol="0">
              <a:spAutoFit/>
            </a:bodyPr>
            <a:lstStyle/>
            <a:p>
              <a:pPr algn="ctr"/>
              <a:r>
                <a:rPr lang="en-US" sz="1200"/>
                <a:t>-</a:t>
              </a:r>
              <a:endParaRPr lang="en-SG" sz="1200"/>
            </a:p>
          </p:txBody>
        </p:sp>
        <p:sp>
          <p:nvSpPr>
            <p:cNvPr id="37" name="TextBox 36">
              <a:extLst>
                <a:ext uri="{FF2B5EF4-FFF2-40B4-BE49-F238E27FC236}">
                  <a16:creationId xmlns:a16="http://schemas.microsoft.com/office/drawing/2014/main" id="{836A7021-63E3-BFE6-178A-8CDA787BD8EC}"/>
                </a:ext>
              </a:extLst>
            </p:cNvPr>
            <p:cNvSpPr txBox="1"/>
            <p:nvPr/>
          </p:nvSpPr>
          <p:spPr>
            <a:xfrm>
              <a:off x="3988647" y="2225665"/>
              <a:ext cx="1585800" cy="276999"/>
            </a:xfrm>
            <a:prstGeom prst="rect">
              <a:avLst/>
            </a:prstGeom>
            <a:noFill/>
          </p:spPr>
          <p:txBody>
            <a:bodyPr wrap="square" rtlCol="0">
              <a:spAutoFit/>
            </a:bodyPr>
            <a:lstStyle/>
            <a:p>
              <a:pPr algn="ctr"/>
              <a:r>
                <a:rPr lang="en-US" sz="1200"/>
                <a:t>1.1277e-07</a:t>
              </a:r>
              <a:endParaRPr lang="en-SG" sz="1200"/>
            </a:p>
          </p:txBody>
        </p:sp>
        <p:sp>
          <p:nvSpPr>
            <p:cNvPr id="38" name="TextBox 37">
              <a:extLst>
                <a:ext uri="{FF2B5EF4-FFF2-40B4-BE49-F238E27FC236}">
                  <a16:creationId xmlns:a16="http://schemas.microsoft.com/office/drawing/2014/main" id="{4B9D5B50-8D55-1798-4D43-4B2062F8185A}"/>
                </a:ext>
              </a:extLst>
            </p:cNvPr>
            <p:cNvSpPr txBox="1"/>
            <p:nvPr/>
          </p:nvSpPr>
          <p:spPr>
            <a:xfrm>
              <a:off x="5960966" y="2233100"/>
              <a:ext cx="1585800" cy="276999"/>
            </a:xfrm>
            <a:prstGeom prst="rect">
              <a:avLst/>
            </a:prstGeom>
            <a:noFill/>
          </p:spPr>
          <p:txBody>
            <a:bodyPr wrap="square" rtlCol="0">
              <a:spAutoFit/>
            </a:bodyPr>
            <a:lstStyle/>
            <a:p>
              <a:pPr algn="ctr"/>
              <a:r>
                <a:rPr lang="en-US" sz="1200"/>
                <a:t>2.5196e-07</a:t>
              </a:r>
              <a:endParaRPr lang="en-SG" sz="1200"/>
            </a:p>
          </p:txBody>
        </p:sp>
      </p:grpSp>
      <p:sp>
        <p:nvSpPr>
          <p:cNvPr id="6" name="TextBox 5">
            <a:extLst>
              <a:ext uri="{FF2B5EF4-FFF2-40B4-BE49-F238E27FC236}">
                <a16:creationId xmlns:a16="http://schemas.microsoft.com/office/drawing/2014/main" id="{E96EA492-76F4-2887-2BFD-6F9C116F127D}"/>
              </a:ext>
            </a:extLst>
          </p:cNvPr>
          <p:cNvSpPr txBox="1"/>
          <p:nvPr/>
        </p:nvSpPr>
        <p:spPr>
          <a:xfrm>
            <a:off x="773734" y="4926292"/>
            <a:ext cx="4777110" cy="215444"/>
          </a:xfrm>
          <a:prstGeom prst="rect">
            <a:avLst/>
          </a:prstGeom>
          <a:noFill/>
        </p:spPr>
        <p:txBody>
          <a:bodyPr wrap="square" rtlCol="0">
            <a:spAutoFit/>
          </a:bodyPr>
          <a:lstStyle/>
          <a:p>
            <a:r>
              <a:rPr lang="en-SG" sz="800"/>
              <a:t>**SHapley Additive exPlanation (SHAP) value – using game theory to explain feature importance </a:t>
            </a:r>
          </a:p>
        </p:txBody>
      </p:sp>
    </p:spTree>
    <p:extLst>
      <p:ext uri="{BB962C8B-B14F-4D97-AF65-F5344CB8AC3E}">
        <p14:creationId xmlns:p14="http://schemas.microsoft.com/office/powerpoint/2010/main" val="3774843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35"/>
          <p:cNvSpPr txBox="1">
            <a:spLocks noGrp="1"/>
          </p:cNvSpPr>
          <p:nvPr>
            <p:ph type="title"/>
          </p:nvPr>
        </p:nvSpPr>
        <p:spPr>
          <a:xfrm>
            <a:off x="493059" y="35642"/>
            <a:ext cx="4076716" cy="960327"/>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US" sz="3000"/>
              <a:t>LSTM-CNN Without COVID</a:t>
            </a:r>
          </a:p>
        </p:txBody>
      </p:sp>
      <p:cxnSp>
        <p:nvCxnSpPr>
          <p:cNvPr id="233" name="Google Shape;233;p35"/>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8" name="Google Shape;229;p35">
            <a:extLst>
              <a:ext uri="{FF2B5EF4-FFF2-40B4-BE49-F238E27FC236}">
                <a16:creationId xmlns:a16="http://schemas.microsoft.com/office/drawing/2014/main" id="{64E1C8CA-C6F5-10A7-4928-86B764ABB00E}"/>
              </a:ext>
            </a:extLst>
          </p:cNvPr>
          <p:cNvSpPr txBox="1">
            <a:spLocks/>
          </p:cNvSpPr>
          <p:nvPr/>
        </p:nvSpPr>
        <p:spPr>
          <a:xfrm>
            <a:off x="4569775" y="-110450"/>
            <a:ext cx="3948345" cy="6447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ra"/>
              <a:buNone/>
              <a:defRPr sz="4000" b="0" i="0" u="none" strike="noStrike" cap="none">
                <a:solidFill>
                  <a:schemeClr val="dk1"/>
                </a:solidFill>
                <a:latin typeface="Lora"/>
                <a:ea typeface="Lora"/>
                <a:cs typeface="Lora"/>
                <a:sym typeface="Lora"/>
              </a:defRPr>
            </a:lvl1pPr>
            <a:lvl2pPr marR="0" lvl="1"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2pPr>
            <a:lvl3pPr marR="0" lvl="2"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3pPr>
            <a:lvl4pPr marR="0" lvl="3"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4pPr>
            <a:lvl5pPr marR="0" lvl="4"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5pPr>
            <a:lvl6pPr marR="0" lvl="5"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6pPr>
            <a:lvl7pPr marR="0" lvl="6"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7pPr>
            <a:lvl8pPr marR="0" lvl="7"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8pPr>
            <a:lvl9pPr marR="0" lvl="8"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9pPr>
          </a:lstStyle>
          <a:p>
            <a:r>
              <a:rPr lang="en-US" sz="3000"/>
              <a:t>Model Summary</a:t>
            </a:r>
          </a:p>
        </p:txBody>
      </p:sp>
      <p:pic>
        <p:nvPicPr>
          <p:cNvPr id="3" name="Picture 2">
            <a:extLst>
              <a:ext uri="{FF2B5EF4-FFF2-40B4-BE49-F238E27FC236}">
                <a16:creationId xmlns:a16="http://schemas.microsoft.com/office/drawing/2014/main" id="{4F092270-20FF-3624-4165-8956F0AFE250}"/>
              </a:ext>
            </a:extLst>
          </p:cNvPr>
          <p:cNvPicPr>
            <a:picLocks noChangeAspect="1"/>
          </p:cNvPicPr>
          <p:nvPr/>
        </p:nvPicPr>
        <p:blipFill rotWithShape="1">
          <a:blip r:embed="rId3"/>
          <a:srcRect l="7272" r="12263"/>
          <a:stretch/>
        </p:blipFill>
        <p:spPr>
          <a:xfrm>
            <a:off x="4970288" y="995969"/>
            <a:ext cx="3680653" cy="3641359"/>
          </a:xfrm>
          <a:prstGeom prst="rect">
            <a:avLst/>
          </a:prstGeom>
          <a:ln>
            <a:solidFill>
              <a:schemeClr val="bg2"/>
            </a:solidFill>
          </a:ln>
        </p:spPr>
      </p:pic>
      <p:pic>
        <p:nvPicPr>
          <p:cNvPr id="6" name="Picture 5">
            <a:extLst>
              <a:ext uri="{FF2B5EF4-FFF2-40B4-BE49-F238E27FC236}">
                <a16:creationId xmlns:a16="http://schemas.microsoft.com/office/drawing/2014/main" id="{B814EF8A-42F7-2911-FE97-D9F3045E74B7}"/>
              </a:ext>
            </a:extLst>
          </p:cNvPr>
          <p:cNvPicPr>
            <a:picLocks noChangeAspect="1"/>
          </p:cNvPicPr>
          <p:nvPr/>
        </p:nvPicPr>
        <p:blipFill>
          <a:blip r:embed="rId4"/>
          <a:stretch>
            <a:fillRect/>
          </a:stretch>
        </p:blipFill>
        <p:spPr>
          <a:xfrm>
            <a:off x="0" y="995969"/>
            <a:ext cx="4569775" cy="4111889"/>
          </a:xfrm>
          <a:prstGeom prst="rect">
            <a:avLst/>
          </a:prstGeom>
          <a:ln>
            <a:solidFill>
              <a:schemeClr val="bg2"/>
            </a:solidFill>
          </a:ln>
        </p:spPr>
      </p:pic>
    </p:spTree>
    <p:extLst>
      <p:ext uri="{BB962C8B-B14F-4D97-AF65-F5344CB8AC3E}">
        <p14:creationId xmlns:p14="http://schemas.microsoft.com/office/powerpoint/2010/main" val="1438202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35"/>
          <p:cNvSpPr txBox="1">
            <a:spLocks noGrp="1"/>
          </p:cNvSpPr>
          <p:nvPr>
            <p:ph type="title"/>
          </p:nvPr>
        </p:nvSpPr>
        <p:spPr>
          <a:xfrm>
            <a:off x="0" y="20566"/>
            <a:ext cx="4568537" cy="53425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US" sz="3000"/>
              <a:t>LSTM-CNN With COVID</a:t>
            </a:r>
          </a:p>
        </p:txBody>
      </p:sp>
      <p:cxnSp>
        <p:nvCxnSpPr>
          <p:cNvPr id="233" name="Google Shape;233;p35"/>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8" name="Google Shape;229;p35">
            <a:extLst>
              <a:ext uri="{FF2B5EF4-FFF2-40B4-BE49-F238E27FC236}">
                <a16:creationId xmlns:a16="http://schemas.microsoft.com/office/drawing/2014/main" id="{64E1C8CA-C6F5-10A7-4928-86B764ABB00E}"/>
              </a:ext>
            </a:extLst>
          </p:cNvPr>
          <p:cNvSpPr txBox="1">
            <a:spLocks/>
          </p:cNvSpPr>
          <p:nvPr/>
        </p:nvSpPr>
        <p:spPr>
          <a:xfrm>
            <a:off x="4569775" y="-110450"/>
            <a:ext cx="3948345" cy="6447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ra"/>
              <a:buNone/>
              <a:defRPr sz="4000" b="0" i="0" u="none" strike="noStrike" cap="none">
                <a:solidFill>
                  <a:schemeClr val="dk1"/>
                </a:solidFill>
                <a:latin typeface="Lora"/>
                <a:ea typeface="Lora"/>
                <a:cs typeface="Lora"/>
                <a:sym typeface="Lora"/>
              </a:defRPr>
            </a:lvl1pPr>
            <a:lvl2pPr marR="0" lvl="1"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2pPr>
            <a:lvl3pPr marR="0" lvl="2"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3pPr>
            <a:lvl4pPr marR="0" lvl="3"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4pPr>
            <a:lvl5pPr marR="0" lvl="4"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5pPr>
            <a:lvl6pPr marR="0" lvl="5"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6pPr>
            <a:lvl7pPr marR="0" lvl="6"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7pPr>
            <a:lvl8pPr marR="0" lvl="7"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8pPr>
            <a:lvl9pPr marR="0" lvl="8"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9pPr>
          </a:lstStyle>
          <a:p>
            <a:r>
              <a:rPr lang="en-US" sz="3000"/>
              <a:t>Model Summary</a:t>
            </a:r>
          </a:p>
        </p:txBody>
      </p:sp>
      <p:pic>
        <p:nvPicPr>
          <p:cNvPr id="5" name="Picture 4">
            <a:extLst>
              <a:ext uri="{FF2B5EF4-FFF2-40B4-BE49-F238E27FC236}">
                <a16:creationId xmlns:a16="http://schemas.microsoft.com/office/drawing/2014/main" id="{53A8EAB3-B2BC-D090-C2F3-87454DEB0900}"/>
              </a:ext>
            </a:extLst>
          </p:cNvPr>
          <p:cNvPicPr>
            <a:picLocks noChangeAspect="1"/>
          </p:cNvPicPr>
          <p:nvPr/>
        </p:nvPicPr>
        <p:blipFill>
          <a:blip r:embed="rId3"/>
          <a:stretch>
            <a:fillRect/>
          </a:stretch>
        </p:blipFill>
        <p:spPr>
          <a:xfrm>
            <a:off x="0" y="764206"/>
            <a:ext cx="4568536" cy="4201565"/>
          </a:xfrm>
          <a:prstGeom prst="rect">
            <a:avLst/>
          </a:prstGeom>
          <a:ln>
            <a:solidFill>
              <a:schemeClr val="bg2"/>
            </a:solidFill>
          </a:ln>
        </p:spPr>
      </p:pic>
      <p:pic>
        <p:nvPicPr>
          <p:cNvPr id="7" name="Picture 6">
            <a:extLst>
              <a:ext uri="{FF2B5EF4-FFF2-40B4-BE49-F238E27FC236}">
                <a16:creationId xmlns:a16="http://schemas.microsoft.com/office/drawing/2014/main" id="{9E934420-0CF5-02FB-C1C1-EA82B8CA1198}"/>
              </a:ext>
            </a:extLst>
          </p:cNvPr>
          <p:cNvPicPr>
            <a:picLocks noChangeAspect="1"/>
          </p:cNvPicPr>
          <p:nvPr/>
        </p:nvPicPr>
        <p:blipFill rotWithShape="1">
          <a:blip r:embed="rId4"/>
          <a:srcRect l="4954" r="11454"/>
          <a:stretch/>
        </p:blipFill>
        <p:spPr>
          <a:xfrm>
            <a:off x="4971570" y="764206"/>
            <a:ext cx="3818966" cy="3729418"/>
          </a:xfrm>
          <a:prstGeom prst="rect">
            <a:avLst/>
          </a:prstGeom>
          <a:ln>
            <a:solidFill>
              <a:schemeClr val="bg2"/>
            </a:solidFill>
          </a:ln>
        </p:spPr>
      </p:pic>
    </p:spTree>
    <p:extLst>
      <p:ext uri="{BB962C8B-B14F-4D97-AF65-F5344CB8AC3E}">
        <p14:creationId xmlns:p14="http://schemas.microsoft.com/office/powerpoint/2010/main" val="3951929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35"/>
          <p:cNvSpPr txBox="1">
            <a:spLocks noGrp="1"/>
          </p:cNvSpPr>
          <p:nvPr>
            <p:ph type="title"/>
          </p:nvPr>
        </p:nvSpPr>
        <p:spPr>
          <a:xfrm>
            <a:off x="15241" y="76055"/>
            <a:ext cx="4578740" cy="919297"/>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US" sz="3000"/>
              <a:t>LSTM-CNN With COVID </a:t>
            </a:r>
            <a:br>
              <a:rPr lang="en-US" sz="3000"/>
            </a:br>
            <a:r>
              <a:rPr lang="en-US" sz="3000"/>
              <a:t>and Doge</a:t>
            </a:r>
          </a:p>
        </p:txBody>
      </p:sp>
      <p:cxnSp>
        <p:nvCxnSpPr>
          <p:cNvPr id="233" name="Google Shape;233;p35"/>
          <p:cNvCxnSpPr/>
          <p:nvPr/>
        </p:nvCxnSpPr>
        <p:spPr>
          <a:xfrm>
            <a:off x="706975" y="534250"/>
            <a:ext cx="7725600" cy="0"/>
          </a:xfrm>
          <a:prstGeom prst="straightConnector1">
            <a:avLst/>
          </a:prstGeom>
          <a:noFill/>
          <a:ln w="28575" cap="flat" cmpd="sng">
            <a:solidFill>
              <a:schemeClr val="dk2"/>
            </a:solidFill>
            <a:prstDash val="solid"/>
            <a:miter lim="8000"/>
            <a:headEnd type="none" w="med" len="med"/>
            <a:tailEnd type="none" w="med" len="med"/>
          </a:ln>
        </p:spPr>
      </p:cxnSp>
      <p:sp>
        <p:nvSpPr>
          <p:cNvPr id="8" name="Google Shape;229;p35">
            <a:extLst>
              <a:ext uri="{FF2B5EF4-FFF2-40B4-BE49-F238E27FC236}">
                <a16:creationId xmlns:a16="http://schemas.microsoft.com/office/drawing/2014/main" id="{64E1C8CA-C6F5-10A7-4928-86B764ABB00E}"/>
              </a:ext>
            </a:extLst>
          </p:cNvPr>
          <p:cNvSpPr txBox="1">
            <a:spLocks/>
          </p:cNvSpPr>
          <p:nvPr/>
        </p:nvSpPr>
        <p:spPr>
          <a:xfrm>
            <a:off x="4569775" y="-110450"/>
            <a:ext cx="3948345" cy="6447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ra"/>
              <a:buNone/>
              <a:defRPr sz="4000" b="0" i="0" u="none" strike="noStrike" cap="none">
                <a:solidFill>
                  <a:schemeClr val="dk1"/>
                </a:solidFill>
                <a:latin typeface="Lora"/>
                <a:ea typeface="Lora"/>
                <a:cs typeface="Lora"/>
                <a:sym typeface="Lora"/>
              </a:defRPr>
            </a:lvl1pPr>
            <a:lvl2pPr marR="0" lvl="1"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2pPr>
            <a:lvl3pPr marR="0" lvl="2"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3pPr>
            <a:lvl4pPr marR="0" lvl="3"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4pPr>
            <a:lvl5pPr marR="0" lvl="4"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5pPr>
            <a:lvl6pPr marR="0" lvl="5"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6pPr>
            <a:lvl7pPr marR="0" lvl="6"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7pPr>
            <a:lvl8pPr marR="0" lvl="7"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8pPr>
            <a:lvl9pPr marR="0" lvl="8" algn="ctr" rtl="0">
              <a:lnSpc>
                <a:spcPct val="100000"/>
              </a:lnSpc>
              <a:spcBef>
                <a:spcPts val="0"/>
              </a:spcBef>
              <a:spcAft>
                <a:spcPts val="0"/>
              </a:spcAft>
              <a:buClr>
                <a:schemeClr val="dk1"/>
              </a:buClr>
              <a:buSzPts val="3600"/>
              <a:buFont typeface="Lora"/>
              <a:buNone/>
              <a:defRPr sz="3600" b="0" i="0" u="none" strike="noStrike" cap="none">
                <a:solidFill>
                  <a:schemeClr val="dk1"/>
                </a:solidFill>
                <a:latin typeface="Lora"/>
                <a:ea typeface="Lora"/>
                <a:cs typeface="Lora"/>
                <a:sym typeface="Lora"/>
              </a:defRPr>
            </a:lvl9pPr>
          </a:lstStyle>
          <a:p>
            <a:r>
              <a:rPr lang="en-US" sz="3000"/>
              <a:t>Model Summary</a:t>
            </a:r>
          </a:p>
        </p:txBody>
      </p:sp>
      <p:pic>
        <p:nvPicPr>
          <p:cNvPr id="3" name="Picture 2">
            <a:extLst>
              <a:ext uri="{FF2B5EF4-FFF2-40B4-BE49-F238E27FC236}">
                <a16:creationId xmlns:a16="http://schemas.microsoft.com/office/drawing/2014/main" id="{4922DD21-868A-89FA-D525-0C77F3C6F523}"/>
              </a:ext>
            </a:extLst>
          </p:cNvPr>
          <p:cNvPicPr>
            <a:picLocks noChangeAspect="1"/>
          </p:cNvPicPr>
          <p:nvPr/>
        </p:nvPicPr>
        <p:blipFill>
          <a:blip r:embed="rId3"/>
          <a:stretch>
            <a:fillRect/>
          </a:stretch>
        </p:blipFill>
        <p:spPr>
          <a:xfrm>
            <a:off x="17307" y="1051560"/>
            <a:ext cx="4530935" cy="4076252"/>
          </a:xfrm>
          <a:prstGeom prst="rect">
            <a:avLst/>
          </a:prstGeom>
          <a:ln>
            <a:solidFill>
              <a:schemeClr val="bg2"/>
            </a:solidFill>
          </a:ln>
        </p:spPr>
      </p:pic>
      <p:pic>
        <p:nvPicPr>
          <p:cNvPr id="4" name="Picture 3">
            <a:extLst>
              <a:ext uri="{FF2B5EF4-FFF2-40B4-BE49-F238E27FC236}">
                <a16:creationId xmlns:a16="http://schemas.microsoft.com/office/drawing/2014/main" id="{CDEF00B4-D0DC-3213-B849-81B6CCCA9252}"/>
              </a:ext>
            </a:extLst>
          </p:cNvPr>
          <p:cNvPicPr>
            <a:picLocks noChangeAspect="1"/>
          </p:cNvPicPr>
          <p:nvPr/>
        </p:nvPicPr>
        <p:blipFill rotWithShape="1">
          <a:blip r:embed="rId4"/>
          <a:srcRect l="6437" r="13626"/>
          <a:stretch/>
        </p:blipFill>
        <p:spPr>
          <a:xfrm>
            <a:off x="5102198" y="1051560"/>
            <a:ext cx="3654128" cy="3610800"/>
          </a:xfrm>
          <a:prstGeom prst="rect">
            <a:avLst/>
          </a:prstGeom>
          <a:ln>
            <a:solidFill>
              <a:schemeClr val="bg2"/>
            </a:solidFill>
          </a:ln>
        </p:spPr>
      </p:pic>
    </p:spTree>
    <p:extLst>
      <p:ext uri="{BB962C8B-B14F-4D97-AF65-F5344CB8AC3E}">
        <p14:creationId xmlns:p14="http://schemas.microsoft.com/office/powerpoint/2010/main" val="24567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7FAA-6150-0FB3-418C-159ED6BAF9AD}"/>
              </a:ext>
            </a:extLst>
          </p:cNvPr>
          <p:cNvSpPr>
            <a:spLocks noGrp="1"/>
          </p:cNvSpPr>
          <p:nvPr>
            <p:ph type="title"/>
          </p:nvPr>
        </p:nvSpPr>
        <p:spPr/>
        <p:txBody>
          <a:bodyPr/>
          <a:lstStyle/>
          <a:p>
            <a:r>
              <a:rPr lang="en-US"/>
              <a:t>Short review of class content</a:t>
            </a:r>
            <a:r>
              <a:rPr lang="zh-CN" altLang="en-US"/>
              <a:t>（</a:t>
            </a:r>
            <a:r>
              <a:rPr lang="en-US" altLang="zh-CN"/>
              <a:t>LSTM</a:t>
            </a:r>
            <a:r>
              <a:rPr lang="zh-CN" altLang="en-US"/>
              <a:t>）</a:t>
            </a:r>
            <a:endParaRPr lang="en-SG"/>
          </a:p>
        </p:txBody>
      </p:sp>
      <p:pic>
        <p:nvPicPr>
          <p:cNvPr id="6" name="图片 5">
            <a:extLst>
              <a:ext uri="{FF2B5EF4-FFF2-40B4-BE49-F238E27FC236}">
                <a16:creationId xmlns:a16="http://schemas.microsoft.com/office/drawing/2014/main" id="{6DA28562-58CF-926F-8604-F84A5365C718}"/>
              </a:ext>
            </a:extLst>
          </p:cNvPr>
          <p:cNvPicPr>
            <a:picLocks noChangeAspect="1"/>
          </p:cNvPicPr>
          <p:nvPr/>
        </p:nvPicPr>
        <p:blipFill>
          <a:blip r:embed="rId2"/>
          <a:stretch>
            <a:fillRect/>
          </a:stretch>
        </p:blipFill>
        <p:spPr>
          <a:xfrm>
            <a:off x="450558" y="1645515"/>
            <a:ext cx="4083260" cy="2686188"/>
          </a:xfrm>
          <a:prstGeom prst="rect">
            <a:avLst/>
          </a:prstGeom>
        </p:spPr>
      </p:pic>
      <p:sp>
        <p:nvSpPr>
          <p:cNvPr id="7" name="文本框 6">
            <a:extLst>
              <a:ext uri="{FF2B5EF4-FFF2-40B4-BE49-F238E27FC236}">
                <a16:creationId xmlns:a16="http://schemas.microsoft.com/office/drawing/2014/main" id="{720FE33C-4FBC-5EF1-5D2C-4F7F9DC0627A}"/>
              </a:ext>
            </a:extLst>
          </p:cNvPr>
          <p:cNvSpPr txBox="1"/>
          <p:nvPr/>
        </p:nvSpPr>
        <p:spPr>
          <a:xfrm>
            <a:off x="4610184" y="3309311"/>
            <a:ext cx="4137212" cy="307777"/>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We need more </a:t>
            </a:r>
            <a:r>
              <a:rPr lang="en-US" altLang="zh-CN" b="1">
                <a:solidFill>
                  <a:srgbClr val="FF0000"/>
                </a:solidFill>
                <a:latin typeface="Times New Roman" panose="02020603050405020304" pitchFamily="18" charset="0"/>
                <a:cs typeface="Times New Roman" panose="02020603050405020304" pitchFamily="18" charset="0"/>
              </a:rPr>
              <a:t>features</a:t>
            </a:r>
            <a:r>
              <a:rPr lang="en-US" altLang="zh-CN" b="1">
                <a:latin typeface="Times New Roman" panose="02020603050405020304" pitchFamily="18" charset="0"/>
                <a:cs typeface="Times New Roman" panose="02020603050405020304" pitchFamily="18" charset="0"/>
              </a:rPr>
              <a:t> to alleviate this problem!</a:t>
            </a:r>
            <a:endParaRPr lang="zh-CN" altLang="en-US" b="1">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C8FEE89-B970-085B-4B76-33074DFF961D}"/>
              </a:ext>
            </a:extLst>
          </p:cNvPr>
          <p:cNvSpPr txBox="1"/>
          <p:nvPr/>
        </p:nvSpPr>
        <p:spPr>
          <a:xfrm>
            <a:off x="4798031" y="1340778"/>
            <a:ext cx="3673012" cy="738664"/>
          </a:xfrm>
          <a:prstGeom prst="rect">
            <a:avLst/>
          </a:prstGeom>
          <a:noFill/>
        </p:spPr>
        <p:txBody>
          <a:bodyPr wrap="square" rtlCol="0">
            <a:spAutoFit/>
          </a:bodyPr>
          <a:lstStyle/>
          <a:p>
            <a:r>
              <a:rPr lang="en-US" altLang="zh-CN" dirty="0"/>
              <a:t>The predicted results have a high correlation with the actual values of the previous day</a:t>
            </a:r>
            <a:endParaRPr lang="zh-CN" altLang="en-US" dirty="0"/>
          </a:p>
        </p:txBody>
      </p:sp>
    </p:spTree>
    <p:extLst>
      <p:ext uri="{BB962C8B-B14F-4D97-AF65-F5344CB8AC3E}">
        <p14:creationId xmlns:p14="http://schemas.microsoft.com/office/powerpoint/2010/main" val="2173248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3" name="TextBox 22">
            <a:extLst>
              <a:ext uri="{FF2B5EF4-FFF2-40B4-BE49-F238E27FC236}">
                <a16:creationId xmlns:a16="http://schemas.microsoft.com/office/drawing/2014/main" id="{6ED60B85-DBE7-5B5C-CED8-89A2FAA55D5A}"/>
              </a:ext>
            </a:extLst>
          </p:cNvPr>
          <p:cNvSpPr txBox="1"/>
          <p:nvPr/>
        </p:nvSpPr>
        <p:spPr>
          <a:xfrm>
            <a:off x="730623" y="499056"/>
            <a:ext cx="76827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latin typeface="Lora"/>
              </a:rPr>
              <a:t>LSTM-CNN Summary </a:t>
            </a:r>
          </a:p>
        </p:txBody>
      </p:sp>
      <p:sp>
        <p:nvSpPr>
          <p:cNvPr id="4" name="TextBox 3">
            <a:extLst>
              <a:ext uri="{FF2B5EF4-FFF2-40B4-BE49-F238E27FC236}">
                <a16:creationId xmlns:a16="http://schemas.microsoft.com/office/drawing/2014/main" id="{C70E85B8-93C0-8EDF-0FC9-9AA036418390}"/>
              </a:ext>
            </a:extLst>
          </p:cNvPr>
          <p:cNvSpPr txBox="1"/>
          <p:nvPr/>
        </p:nvSpPr>
        <p:spPr>
          <a:xfrm>
            <a:off x="586290" y="2577987"/>
            <a:ext cx="7971417" cy="2314544"/>
          </a:xfrm>
          <a:prstGeom prst="rect">
            <a:avLst/>
          </a:prstGeom>
          <a:noFill/>
          <a:ln>
            <a:solidFill>
              <a:schemeClr val="bg2"/>
            </a:solidFill>
          </a:ln>
        </p:spPr>
        <p:txBody>
          <a:bodyPr wrap="square" rtlCol="0">
            <a:spAutoFit/>
          </a:bodyPr>
          <a:lstStyle/>
          <a:p>
            <a:pPr marL="285750" indent="-28575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Train RMSEs are relatively constant at c.0.043</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Test performance is best using data without COVID</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Performance decreased as more variables are added</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SHAP value increased to positive when competitor is added</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Negative SHAP value is contradicting and suggests negative impact on gold price prediction</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Pure LSTM’s SHAP movement was also downwards from positive to negative</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This suggests LSTM in itself is not a good fit (RMSE: 0.115 &amp; 0.167)(covid &amp; covid with doge)</a:t>
            </a:r>
          </a:p>
        </p:txBody>
      </p:sp>
      <p:grpSp>
        <p:nvGrpSpPr>
          <p:cNvPr id="2" name="Group 1">
            <a:extLst>
              <a:ext uri="{FF2B5EF4-FFF2-40B4-BE49-F238E27FC236}">
                <a16:creationId xmlns:a16="http://schemas.microsoft.com/office/drawing/2014/main" id="{838EB17A-519F-9724-C2FD-398213C0E446}"/>
              </a:ext>
            </a:extLst>
          </p:cNvPr>
          <p:cNvGrpSpPr/>
          <p:nvPr/>
        </p:nvGrpSpPr>
        <p:grpSpPr>
          <a:xfrm>
            <a:off x="1016609" y="1361463"/>
            <a:ext cx="6514001" cy="1163239"/>
            <a:chOff x="1032765" y="1346860"/>
            <a:chExt cx="6514001" cy="1163239"/>
          </a:xfrm>
        </p:grpSpPr>
        <p:sp>
          <p:nvSpPr>
            <p:cNvPr id="3" name="Google Shape;247;p37">
              <a:extLst>
                <a:ext uri="{FF2B5EF4-FFF2-40B4-BE49-F238E27FC236}">
                  <a16:creationId xmlns:a16="http://schemas.microsoft.com/office/drawing/2014/main" id="{066AC4DE-1C51-1941-4C2F-9D5796638CC9}"/>
                </a:ext>
              </a:extLst>
            </p:cNvPr>
            <p:cNvSpPr txBox="1">
              <a:spLocks/>
            </p:cNvSpPr>
            <p:nvPr/>
          </p:nvSpPr>
          <p:spPr>
            <a:xfrm>
              <a:off x="2161702" y="1346861"/>
              <a:ext cx="1585800" cy="40878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Without COVID</a:t>
              </a:r>
            </a:p>
          </p:txBody>
        </p:sp>
        <p:sp>
          <p:nvSpPr>
            <p:cNvPr id="5" name="Google Shape;248;p37">
              <a:extLst>
                <a:ext uri="{FF2B5EF4-FFF2-40B4-BE49-F238E27FC236}">
                  <a16:creationId xmlns:a16="http://schemas.microsoft.com/office/drawing/2014/main" id="{B47C6323-FFB7-4456-B94F-BF7174C9EB81}"/>
                </a:ext>
              </a:extLst>
            </p:cNvPr>
            <p:cNvSpPr txBox="1">
              <a:spLocks/>
            </p:cNvSpPr>
            <p:nvPr/>
          </p:nvSpPr>
          <p:spPr>
            <a:xfrm>
              <a:off x="5799997" y="1346860"/>
              <a:ext cx="1739322" cy="408781"/>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 COVID and Competitor</a:t>
              </a:r>
            </a:p>
          </p:txBody>
        </p:sp>
        <p:sp>
          <p:nvSpPr>
            <p:cNvPr id="11" name="Google Shape;249;p37">
              <a:extLst>
                <a:ext uri="{FF2B5EF4-FFF2-40B4-BE49-F238E27FC236}">
                  <a16:creationId xmlns:a16="http://schemas.microsoft.com/office/drawing/2014/main" id="{FD7914BF-8F8B-64EA-36DE-FC11287C1B97}"/>
                </a:ext>
              </a:extLst>
            </p:cNvPr>
            <p:cNvSpPr txBox="1">
              <a:spLocks/>
            </p:cNvSpPr>
            <p:nvPr/>
          </p:nvSpPr>
          <p:spPr>
            <a:xfrm>
              <a:off x="3981200" y="1346861"/>
              <a:ext cx="1585800" cy="408780"/>
            </a:xfrm>
            <a:prstGeom prst="rect">
              <a:avLst/>
            </a:prstGeom>
            <a:noFill/>
            <a:ln w="2857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dk2"/>
                  </a:solidFill>
                </a:rPr>
                <a:t>With COVID</a:t>
              </a:r>
            </a:p>
          </p:txBody>
        </p:sp>
        <p:sp>
          <p:nvSpPr>
            <p:cNvPr id="14" name="TextBox 13">
              <a:extLst>
                <a:ext uri="{FF2B5EF4-FFF2-40B4-BE49-F238E27FC236}">
                  <a16:creationId xmlns:a16="http://schemas.microsoft.com/office/drawing/2014/main" id="{9D7A4F3A-1E8F-1E11-36D1-7547C9D0C202}"/>
                </a:ext>
              </a:extLst>
            </p:cNvPr>
            <p:cNvSpPr txBox="1"/>
            <p:nvPr/>
          </p:nvSpPr>
          <p:spPr>
            <a:xfrm>
              <a:off x="1032765" y="1808088"/>
              <a:ext cx="1128937" cy="276999"/>
            </a:xfrm>
            <a:prstGeom prst="rect">
              <a:avLst/>
            </a:prstGeom>
            <a:noFill/>
          </p:spPr>
          <p:txBody>
            <a:bodyPr wrap="square" rtlCol="0">
              <a:spAutoFit/>
            </a:bodyPr>
            <a:lstStyle/>
            <a:p>
              <a:r>
                <a:rPr lang="en-US" sz="1200"/>
                <a:t>Train RMSE: </a:t>
              </a:r>
              <a:endParaRPr lang="en-SG" sz="1200"/>
            </a:p>
          </p:txBody>
        </p:sp>
        <p:sp>
          <p:nvSpPr>
            <p:cNvPr id="28" name="TextBox 27">
              <a:extLst>
                <a:ext uri="{FF2B5EF4-FFF2-40B4-BE49-F238E27FC236}">
                  <a16:creationId xmlns:a16="http://schemas.microsoft.com/office/drawing/2014/main" id="{8054F4A3-CDD2-BE8C-6C11-CF0DD1AE71B1}"/>
                </a:ext>
              </a:extLst>
            </p:cNvPr>
            <p:cNvSpPr txBox="1"/>
            <p:nvPr/>
          </p:nvSpPr>
          <p:spPr>
            <a:xfrm>
              <a:off x="1032765" y="1988300"/>
              <a:ext cx="1128937" cy="276999"/>
            </a:xfrm>
            <a:prstGeom prst="rect">
              <a:avLst/>
            </a:prstGeom>
            <a:noFill/>
          </p:spPr>
          <p:txBody>
            <a:bodyPr wrap="square" rtlCol="0">
              <a:spAutoFit/>
            </a:bodyPr>
            <a:lstStyle/>
            <a:p>
              <a:r>
                <a:rPr lang="en-US" sz="1200"/>
                <a:t>Test RMSE: </a:t>
              </a:r>
              <a:endParaRPr lang="en-SG" sz="1200"/>
            </a:p>
          </p:txBody>
        </p:sp>
        <p:sp>
          <p:nvSpPr>
            <p:cNvPr id="29" name="TextBox 28">
              <a:extLst>
                <a:ext uri="{FF2B5EF4-FFF2-40B4-BE49-F238E27FC236}">
                  <a16:creationId xmlns:a16="http://schemas.microsoft.com/office/drawing/2014/main" id="{65EBA6C6-5D89-612E-3D44-C98C13A6B7B9}"/>
                </a:ext>
              </a:extLst>
            </p:cNvPr>
            <p:cNvSpPr txBox="1"/>
            <p:nvPr/>
          </p:nvSpPr>
          <p:spPr>
            <a:xfrm>
              <a:off x="2161702" y="1799643"/>
              <a:ext cx="1585800" cy="276999"/>
            </a:xfrm>
            <a:prstGeom prst="rect">
              <a:avLst/>
            </a:prstGeom>
            <a:noFill/>
          </p:spPr>
          <p:txBody>
            <a:bodyPr wrap="square" rtlCol="0">
              <a:spAutoFit/>
            </a:bodyPr>
            <a:lstStyle/>
            <a:p>
              <a:pPr algn="ctr"/>
              <a:r>
                <a:rPr lang="en-US" sz="1200"/>
                <a:t>0.044</a:t>
              </a:r>
              <a:endParaRPr lang="en-SG" sz="1200"/>
            </a:p>
          </p:txBody>
        </p:sp>
        <p:sp>
          <p:nvSpPr>
            <p:cNvPr id="30" name="TextBox 29">
              <a:extLst>
                <a:ext uri="{FF2B5EF4-FFF2-40B4-BE49-F238E27FC236}">
                  <a16:creationId xmlns:a16="http://schemas.microsoft.com/office/drawing/2014/main" id="{19E623AF-98B1-1815-3DFC-95E66FAF3488}"/>
                </a:ext>
              </a:extLst>
            </p:cNvPr>
            <p:cNvSpPr txBox="1"/>
            <p:nvPr/>
          </p:nvSpPr>
          <p:spPr>
            <a:xfrm>
              <a:off x="2161702" y="2006140"/>
              <a:ext cx="1585800" cy="276999"/>
            </a:xfrm>
            <a:prstGeom prst="rect">
              <a:avLst/>
            </a:prstGeom>
            <a:noFill/>
          </p:spPr>
          <p:txBody>
            <a:bodyPr wrap="square" rtlCol="0">
              <a:spAutoFit/>
            </a:bodyPr>
            <a:lstStyle/>
            <a:p>
              <a:pPr algn="ctr"/>
              <a:r>
                <a:rPr lang="en-US" sz="1200"/>
                <a:t>0.087</a:t>
              </a:r>
              <a:endParaRPr lang="en-SG" sz="1200"/>
            </a:p>
          </p:txBody>
        </p:sp>
        <p:sp>
          <p:nvSpPr>
            <p:cNvPr id="31" name="TextBox 30">
              <a:extLst>
                <a:ext uri="{FF2B5EF4-FFF2-40B4-BE49-F238E27FC236}">
                  <a16:creationId xmlns:a16="http://schemas.microsoft.com/office/drawing/2014/main" id="{2753B7C2-0CCB-5C3B-287D-923D674618A7}"/>
                </a:ext>
              </a:extLst>
            </p:cNvPr>
            <p:cNvSpPr txBox="1"/>
            <p:nvPr/>
          </p:nvSpPr>
          <p:spPr>
            <a:xfrm>
              <a:off x="3981200" y="1816231"/>
              <a:ext cx="1585800" cy="276999"/>
            </a:xfrm>
            <a:prstGeom prst="rect">
              <a:avLst/>
            </a:prstGeom>
            <a:noFill/>
          </p:spPr>
          <p:txBody>
            <a:bodyPr wrap="square" rtlCol="0">
              <a:spAutoFit/>
            </a:bodyPr>
            <a:lstStyle/>
            <a:p>
              <a:pPr algn="ctr"/>
              <a:r>
                <a:rPr lang="en-US" sz="1200"/>
                <a:t>0.043</a:t>
              </a:r>
              <a:endParaRPr lang="en-SG" sz="1200"/>
            </a:p>
          </p:txBody>
        </p:sp>
        <p:sp>
          <p:nvSpPr>
            <p:cNvPr id="32" name="TextBox 31">
              <a:extLst>
                <a:ext uri="{FF2B5EF4-FFF2-40B4-BE49-F238E27FC236}">
                  <a16:creationId xmlns:a16="http://schemas.microsoft.com/office/drawing/2014/main" id="{74FCF40D-73AD-8D61-FA59-869A05B8B636}"/>
                </a:ext>
              </a:extLst>
            </p:cNvPr>
            <p:cNvSpPr txBox="1"/>
            <p:nvPr/>
          </p:nvSpPr>
          <p:spPr>
            <a:xfrm>
              <a:off x="3981200" y="2022728"/>
              <a:ext cx="1585800" cy="276999"/>
            </a:xfrm>
            <a:prstGeom prst="rect">
              <a:avLst/>
            </a:prstGeom>
            <a:noFill/>
          </p:spPr>
          <p:txBody>
            <a:bodyPr wrap="square" rtlCol="0">
              <a:spAutoFit/>
            </a:bodyPr>
            <a:lstStyle/>
            <a:p>
              <a:pPr algn="ctr"/>
              <a:r>
                <a:rPr lang="en-US" sz="1200"/>
                <a:t>0.100</a:t>
              </a:r>
              <a:endParaRPr lang="en-SG" sz="1200"/>
            </a:p>
          </p:txBody>
        </p:sp>
        <p:sp>
          <p:nvSpPr>
            <p:cNvPr id="33" name="TextBox 32">
              <a:extLst>
                <a:ext uri="{FF2B5EF4-FFF2-40B4-BE49-F238E27FC236}">
                  <a16:creationId xmlns:a16="http://schemas.microsoft.com/office/drawing/2014/main" id="{452F037D-FAAB-70DD-5339-B3468462CC1A}"/>
                </a:ext>
              </a:extLst>
            </p:cNvPr>
            <p:cNvSpPr txBox="1"/>
            <p:nvPr/>
          </p:nvSpPr>
          <p:spPr>
            <a:xfrm>
              <a:off x="5953519" y="1823666"/>
              <a:ext cx="1585800" cy="276999"/>
            </a:xfrm>
            <a:prstGeom prst="rect">
              <a:avLst/>
            </a:prstGeom>
            <a:noFill/>
          </p:spPr>
          <p:txBody>
            <a:bodyPr wrap="square" rtlCol="0">
              <a:spAutoFit/>
            </a:bodyPr>
            <a:lstStyle/>
            <a:p>
              <a:pPr algn="ctr"/>
              <a:r>
                <a:rPr lang="en-US" sz="1200"/>
                <a:t>0.043</a:t>
              </a:r>
              <a:endParaRPr lang="en-SG" sz="1200"/>
            </a:p>
          </p:txBody>
        </p:sp>
        <p:sp>
          <p:nvSpPr>
            <p:cNvPr id="34" name="TextBox 33">
              <a:extLst>
                <a:ext uri="{FF2B5EF4-FFF2-40B4-BE49-F238E27FC236}">
                  <a16:creationId xmlns:a16="http://schemas.microsoft.com/office/drawing/2014/main" id="{E8856CC8-6FB3-B610-0A90-CEF5EB974AD0}"/>
                </a:ext>
              </a:extLst>
            </p:cNvPr>
            <p:cNvSpPr txBox="1"/>
            <p:nvPr/>
          </p:nvSpPr>
          <p:spPr>
            <a:xfrm>
              <a:off x="5953519" y="2030163"/>
              <a:ext cx="1585800" cy="276999"/>
            </a:xfrm>
            <a:prstGeom prst="rect">
              <a:avLst/>
            </a:prstGeom>
            <a:noFill/>
          </p:spPr>
          <p:txBody>
            <a:bodyPr wrap="square" rtlCol="0">
              <a:spAutoFit/>
            </a:bodyPr>
            <a:lstStyle/>
            <a:p>
              <a:pPr algn="ctr"/>
              <a:r>
                <a:rPr lang="en-US" sz="1200"/>
                <a:t>0.132</a:t>
              </a:r>
              <a:endParaRPr lang="en-SG" sz="1200"/>
            </a:p>
          </p:txBody>
        </p:sp>
        <p:sp>
          <p:nvSpPr>
            <p:cNvPr id="35" name="TextBox 34">
              <a:extLst>
                <a:ext uri="{FF2B5EF4-FFF2-40B4-BE49-F238E27FC236}">
                  <a16:creationId xmlns:a16="http://schemas.microsoft.com/office/drawing/2014/main" id="{097C9D2B-7AF4-5B05-D017-648D94C81BB5}"/>
                </a:ext>
              </a:extLst>
            </p:cNvPr>
            <p:cNvSpPr txBox="1"/>
            <p:nvPr/>
          </p:nvSpPr>
          <p:spPr>
            <a:xfrm>
              <a:off x="1040212" y="2191237"/>
              <a:ext cx="1128937" cy="276999"/>
            </a:xfrm>
            <a:prstGeom prst="rect">
              <a:avLst/>
            </a:prstGeom>
            <a:noFill/>
          </p:spPr>
          <p:txBody>
            <a:bodyPr wrap="square" rtlCol="0">
              <a:spAutoFit/>
            </a:bodyPr>
            <a:lstStyle/>
            <a:p>
              <a:r>
                <a:rPr lang="en-US" sz="1200"/>
                <a:t>SHAP value: </a:t>
              </a:r>
              <a:endParaRPr lang="en-SG" sz="1200"/>
            </a:p>
          </p:txBody>
        </p:sp>
        <p:sp>
          <p:nvSpPr>
            <p:cNvPr id="36" name="TextBox 35">
              <a:extLst>
                <a:ext uri="{FF2B5EF4-FFF2-40B4-BE49-F238E27FC236}">
                  <a16:creationId xmlns:a16="http://schemas.microsoft.com/office/drawing/2014/main" id="{771E0C23-A5E8-185B-C5DC-3FF2B7AC6A6A}"/>
                </a:ext>
              </a:extLst>
            </p:cNvPr>
            <p:cNvSpPr txBox="1"/>
            <p:nvPr/>
          </p:nvSpPr>
          <p:spPr>
            <a:xfrm>
              <a:off x="2169149" y="2209077"/>
              <a:ext cx="1585800" cy="276999"/>
            </a:xfrm>
            <a:prstGeom prst="rect">
              <a:avLst/>
            </a:prstGeom>
            <a:noFill/>
          </p:spPr>
          <p:txBody>
            <a:bodyPr wrap="square" rtlCol="0">
              <a:spAutoFit/>
            </a:bodyPr>
            <a:lstStyle/>
            <a:p>
              <a:pPr algn="ctr"/>
              <a:r>
                <a:rPr lang="en-US" sz="1200"/>
                <a:t>-</a:t>
              </a:r>
              <a:endParaRPr lang="en-SG" sz="1200"/>
            </a:p>
          </p:txBody>
        </p:sp>
        <p:sp>
          <p:nvSpPr>
            <p:cNvPr id="37" name="TextBox 36">
              <a:extLst>
                <a:ext uri="{FF2B5EF4-FFF2-40B4-BE49-F238E27FC236}">
                  <a16:creationId xmlns:a16="http://schemas.microsoft.com/office/drawing/2014/main" id="{836A7021-63E3-BFE6-178A-8CDA787BD8EC}"/>
                </a:ext>
              </a:extLst>
            </p:cNvPr>
            <p:cNvSpPr txBox="1"/>
            <p:nvPr/>
          </p:nvSpPr>
          <p:spPr>
            <a:xfrm>
              <a:off x="3988647" y="2225665"/>
              <a:ext cx="1585800" cy="276999"/>
            </a:xfrm>
            <a:prstGeom prst="rect">
              <a:avLst/>
            </a:prstGeom>
            <a:noFill/>
          </p:spPr>
          <p:txBody>
            <a:bodyPr wrap="square" rtlCol="0">
              <a:spAutoFit/>
            </a:bodyPr>
            <a:lstStyle/>
            <a:p>
              <a:pPr algn="ctr"/>
              <a:r>
                <a:rPr lang="en-US" sz="1200"/>
                <a:t>-2.17402e-09</a:t>
              </a:r>
              <a:endParaRPr lang="en-SG" sz="1200"/>
            </a:p>
          </p:txBody>
        </p:sp>
        <p:sp>
          <p:nvSpPr>
            <p:cNvPr id="38" name="TextBox 37">
              <a:extLst>
                <a:ext uri="{FF2B5EF4-FFF2-40B4-BE49-F238E27FC236}">
                  <a16:creationId xmlns:a16="http://schemas.microsoft.com/office/drawing/2014/main" id="{4B9D5B50-8D55-1798-4D43-4B2062F8185A}"/>
                </a:ext>
              </a:extLst>
            </p:cNvPr>
            <p:cNvSpPr txBox="1"/>
            <p:nvPr/>
          </p:nvSpPr>
          <p:spPr>
            <a:xfrm>
              <a:off x="5960966" y="2233100"/>
              <a:ext cx="1585800" cy="276999"/>
            </a:xfrm>
            <a:prstGeom prst="rect">
              <a:avLst/>
            </a:prstGeom>
            <a:noFill/>
          </p:spPr>
          <p:txBody>
            <a:bodyPr wrap="square" rtlCol="0">
              <a:spAutoFit/>
            </a:bodyPr>
            <a:lstStyle/>
            <a:p>
              <a:pPr algn="ctr"/>
              <a:r>
                <a:rPr lang="en-US" sz="1200"/>
                <a:t>1.30207e-08</a:t>
              </a:r>
              <a:endParaRPr lang="en-SG" sz="1200"/>
            </a:p>
          </p:txBody>
        </p:sp>
      </p:grpSp>
    </p:spTree>
    <p:extLst>
      <p:ext uri="{BB962C8B-B14F-4D97-AF65-F5344CB8AC3E}">
        <p14:creationId xmlns:p14="http://schemas.microsoft.com/office/powerpoint/2010/main" val="793753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713223" y="545567"/>
            <a:ext cx="7717500" cy="4782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SG">
                <a:solidFill>
                  <a:schemeClr val="bg2"/>
                </a:solidFill>
              </a:rPr>
              <a:t>Results Comparison</a:t>
            </a:r>
            <a:endParaRPr>
              <a:solidFill>
                <a:schemeClr val="bg2"/>
              </a:solidFill>
            </a:endParaRPr>
          </a:p>
        </p:txBody>
      </p:sp>
      <p:graphicFrame>
        <p:nvGraphicFramePr>
          <p:cNvPr id="2" name="Table 1">
            <a:extLst>
              <a:ext uri="{FF2B5EF4-FFF2-40B4-BE49-F238E27FC236}">
                <a16:creationId xmlns:a16="http://schemas.microsoft.com/office/drawing/2014/main" id="{A3D9A23C-DAD0-E328-1E55-3FA7CD3194B0}"/>
              </a:ext>
            </a:extLst>
          </p:cNvPr>
          <p:cNvGraphicFramePr>
            <a:graphicFrameLocks noGrp="1"/>
          </p:cNvGraphicFramePr>
          <p:nvPr>
            <p:extLst>
              <p:ext uri="{D42A27DB-BD31-4B8C-83A1-F6EECF244321}">
                <p14:modId xmlns:p14="http://schemas.microsoft.com/office/powerpoint/2010/main" val="546655850"/>
              </p:ext>
            </p:extLst>
          </p:nvPr>
        </p:nvGraphicFramePr>
        <p:xfrm>
          <a:off x="1944061" y="1290998"/>
          <a:ext cx="5236641" cy="3189560"/>
        </p:xfrm>
        <a:graphic>
          <a:graphicData uri="http://schemas.openxmlformats.org/drawingml/2006/table">
            <a:tbl>
              <a:tblPr/>
              <a:tblGrid>
                <a:gridCol w="3415525">
                  <a:extLst>
                    <a:ext uri="{9D8B030D-6E8A-4147-A177-3AD203B41FA5}">
                      <a16:colId xmlns:a16="http://schemas.microsoft.com/office/drawing/2014/main" val="2505122575"/>
                    </a:ext>
                  </a:extLst>
                </a:gridCol>
                <a:gridCol w="1821116">
                  <a:extLst>
                    <a:ext uri="{9D8B030D-6E8A-4147-A177-3AD203B41FA5}">
                      <a16:colId xmlns:a16="http://schemas.microsoft.com/office/drawing/2014/main" val="186640622"/>
                    </a:ext>
                  </a:extLst>
                </a:gridCol>
              </a:tblGrid>
              <a:tr h="239360">
                <a:tc>
                  <a:txBody>
                    <a:bodyPr/>
                    <a:lstStyle/>
                    <a:p>
                      <a:pPr fontAlgn="t"/>
                      <a:endParaRPr lang="en-US" sz="2000">
                        <a:ln>
                          <a:noFill/>
                        </a:ln>
                        <a:solidFill>
                          <a:schemeClr val="tx1"/>
                        </a:solidFill>
                        <a:effectLst/>
                        <a:latin typeface="Times New Roman" panose="02020603050405020304" pitchFamily="18" charset="0"/>
                        <a:cs typeface="Times New Roman" panose="02020603050405020304" pitchFamily="18" charset="0"/>
                      </a:endParaRPr>
                    </a:p>
                    <a:p>
                      <a:pPr algn="l" rtl="0" fontAlgn="base"/>
                      <a:r>
                        <a:rPr lang="en-US" sz="2000" b="0" i="0">
                          <a:ln>
                            <a:noFill/>
                          </a:ln>
                          <a:solidFill>
                            <a:schemeClr val="tx1"/>
                          </a:solidFill>
                          <a:effectLst/>
                          <a:latin typeface="Times New Roman" panose="02020603050405020304" pitchFamily="18" charset="0"/>
                          <a:cs typeface="Times New Roman" panose="02020603050405020304" pitchFamily="18" charset="0"/>
                        </a:rPr>
                        <a:t>Data With Covid  (Methods)</a:t>
                      </a:r>
                    </a:p>
                  </a:txBody>
                  <a:tcPr marL="28312" marR="28312" marT="14156" marB="141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t"/>
                      <a:endParaRPr lang="en-US" sz="2000">
                        <a:ln>
                          <a:noFill/>
                        </a:ln>
                        <a:solidFill>
                          <a:schemeClr val="tx1"/>
                        </a:solidFill>
                        <a:effectLst/>
                        <a:latin typeface="Times New Roman" panose="02020603050405020304" pitchFamily="18" charset="0"/>
                        <a:cs typeface="Times New Roman" panose="02020603050405020304" pitchFamily="18" charset="0"/>
                      </a:endParaRPr>
                    </a:p>
                    <a:p>
                      <a:pPr algn="l" rtl="0" fontAlgn="base"/>
                      <a:r>
                        <a:rPr lang="en-US" sz="2000" b="0" i="0">
                          <a:ln>
                            <a:noFill/>
                          </a:ln>
                          <a:solidFill>
                            <a:schemeClr val="tx1"/>
                          </a:solidFill>
                          <a:effectLst/>
                          <a:latin typeface="Times New Roman" panose="02020603050405020304" pitchFamily="18" charset="0"/>
                          <a:cs typeface="Times New Roman" panose="02020603050405020304" pitchFamily="18" charset="0"/>
                        </a:rPr>
                        <a:t>Test RMSE </a:t>
                      </a:r>
                    </a:p>
                  </a:txBody>
                  <a:tcPr marL="28312" marR="28312" marT="14156" marB="141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48627489"/>
                  </a:ext>
                </a:extLst>
              </a:tr>
              <a:tr h="325021">
                <a:tc>
                  <a:txBody>
                    <a:bodyPr/>
                    <a:lstStyle/>
                    <a:p>
                      <a:pPr fontAlgn="t"/>
                      <a:endParaRPr lang="en-US" sz="2000">
                        <a:ln>
                          <a:noFill/>
                        </a:ln>
                        <a:solidFill>
                          <a:schemeClr val="tx1"/>
                        </a:solidFill>
                        <a:effectLst/>
                        <a:latin typeface="Times New Roman" panose="02020603050405020304" pitchFamily="18" charset="0"/>
                        <a:cs typeface="Times New Roman" panose="02020603050405020304" pitchFamily="18" charset="0"/>
                      </a:endParaRPr>
                    </a:p>
                    <a:p>
                      <a:pPr algn="l" rtl="0" fontAlgn="base"/>
                      <a:r>
                        <a:rPr lang="en-US" sz="2000" b="0" i="0">
                          <a:ln>
                            <a:noFill/>
                          </a:ln>
                          <a:solidFill>
                            <a:schemeClr val="tx1"/>
                          </a:solidFill>
                          <a:effectLst/>
                          <a:latin typeface="Times New Roman" panose="02020603050405020304" pitchFamily="18" charset="0"/>
                          <a:cs typeface="Times New Roman" panose="02020603050405020304" pitchFamily="18" charset="0"/>
                        </a:rPr>
                        <a:t>Random Forest </a:t>
                      </a:r>
                    </a:p>
                  </a:txBody>
                  <a:tcPr marL="28312" marR="28312" marT="14156" marB="141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fontAlgn="t"/>
                      <a:endParaRPr lang="en-JP" sz="2000">
                        <a:ln>
                          <a:noFill/>
                        </a:ln>
                        <a:solidFill>
                          <a:schemeClr val="tx1"/>
                        </a:solidFill>
                        <a:effectLst/>
                        <a:latin typeface="Times New Roman" panose="02020603050405020304" pitchFamily="18" charset="0"/>
                        <a:cs typeface="Times New Roman" panose="02020603050405020304" pitchFamily="18" charset="0"/>
                      </a:endParaRPr>
                    </a:p>
                    <a:p>
                      <a:pPr algn="l" rtl="0" fontAlgn="base"/>
                      <a:r>
                        <a:rPr lang="en-JP" sz="2000" b="0" i="0">
                          <a:ln>
                            <a:noFill/>
                          </a:ln>
                          <a:solidFill>
                            <a:schemeClr val="tx1"/>
                          </a:solidFill>
                          <a:effectLst/>
                          <a:latin typeface="Times New Roman" panose="02020603050405020304" pitchFamily="18" charset="0"/>
                          <a:cs typeface="Times New Roman" panose="02020603050405020304" pitchFamily="18" charset="0"/>
                        </a:rPr>
                        <a:t>0.047 </a:t>
                      </a:r>
                    </a:p>
                  </a:txBody>
                  <a:tcPr marL="28312" marR="28312" marT="14156" marB="141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62350689"/>
                  </a:ext>
                </a:extLst>
              </a:tr>
              <a:tr h="214219">
                <a:tc>
                  <a:txBody>
                    <a:bodyPr/>
                    <a:lstStyle/>
                    <a:p>
                      <a:pPr fontAlgn="t"/>
                      <a:endParaRPr lang="en-US" sz="2000">
                        <a:ln>
                          <a:noFill/>
                        </a:ln>
                        <a:solidFill>
                          <a:schemeClr val="tx1"/>
                        </a:solidFill>
                        <a:effectLst/>
                        <a:latin typeface="Times New Roman" panose="02020603050405020304" pitchFamily="18" charset="0"/>
                        <a:cs typeface="Times New Roman" panose="02020603050405020304" pitchFamily="18" charset="0"/>
                      </a:endParaRPr>
                    </a:p>
                    <a:p>
                      <a:pPr algn="l" rtl="0" fontAlgn="base"/>
                      <a:r>
                        <a:rPr lang="en-US" sz="2000" b="0" i="0">
                          <a:ln>
                            <a:noFill/>
                          </a:ln>
                          <a:solidFill>
                            <a:schemeClr val="tx1"/>
                          </a:solidFill>
                          <a:effectLst/>
                          <a:latin typeface="Times New Roman" panose="02020603050405020304" pitchFamily="18" charset="0"/>
                          <a:cs typeface="Times New Roman" panose="02020603050405020304" pitchFamily="18" charset="0"/>
                        </a:rPr>
                        <a:t>XGBoost </a:t>
                      </a:r>
                    </a:p>
                  </a:txBody>
                  <a:tcPr marL="28312" marR="28312" marT="14156" marB="141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fontAlgn="t"/>
                      <a:endParaRPr lang="en-JP" sz="2000">
                        <a:ln>
                          <a:noFill/>
                        </a:ln>
                        <a:solidFill>
                          <a:schemeClr val="tx1"/>
                        </a:solidFill>
                        <a:effectLst/>
                        <a:latin typeface="Times New Roman" panose="02020603050405020304" pitchFamily="18" charset="0"/>
                        <a:cs typeface="Times New Roman" panose="02020603050405020304" pitchFamily="18" charset="0"/>
                      </a:endParaRPr>
                    </a:p>
                    <a:p>
                      <a:pPr algn="l" rtl="0" fontAlgn="base"/>
                      <a:r>
                        <a:rPr lang="en-JP" sz="2000" b="0" i="0">
                          <a:ln>
                            <a:noFill/>
                          </a:ln>
                          <a:solidFill>
                            <a:schemeClr val="tx1"/>
                          </a:solidFill>
                          <a:effectLst/>
                          <a:latin typeface="Times New Roman" panose="02020603050405020304" pitchFamily="18" charset="0"/>
                          <a:cs typeface="Times New Roman" panose="02020603050405020304" pitchFamily="18" charset="0"/>
                        </a:rPr>
                        <a:t>0.060 </a:t>
                      </a:r>
                    </a:p>
                  </a:txBody>
                  <a:tcPr marL="28312" marR="28312" marT="14156" marB="141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28009785"/>
                  </a:ext>
                </a:extLst>
              </a:tr>
              <a:tr h="214219">
                <a:tc>
                  <a:txBody>
                    <a:bodyPr/>
                    <a:lstStyle/>
                    <a:p>
                      <a:pPr fontAlgn="t"/>
                      <a:endParaRPr lang="en-US" sz="2000">
                        <a:ln>
                          <a:noFill/>
                        </a:ln>
                        <a:solidFill>
                          <a:schemeClr val="tx1"/>
                        </a:solidFill>
                        <a:effectLst/>
                        <a:latin typeface="Times New Roman" panose="02020603050405020304" pitchFamily="18" charset="0"/>
                        <a:cs typeface="Times New Roman" panose="02020603050405020304" pitchFamily="18" charset="0"/>
                      </a:endParaRPr>
                    </a:p>
                    <a:p>
                      <a:pPr algn="l" rtl="0" fontAlgn="base"/>
                      <a:r>
                        <a:rPr lang="en-US" sz="2000" b="0" i="0">
                          <a:ln>
                            <a:noFill/>
                          </a:ln>
                          <a:solidFill>
                            <a:schemeClr val="tx1"/>
                          </a:solidFill>
                          <a:effectLst/>
                          <a:latin typeface="Times New Roman" panose="02020603050405020304" pitchFamily="18" charset="0"/>
                          <a:cs typeface="Times New Roman" panose="02020603050405020304" pitchFamily="18" charset="0"/>
                        </a:rPr>
                        <a:t>Bi-LSTM </a:t>
                      </a:r>
                    </a:p>
                  </a:txBody>
                  <a:tcPr marL="28312" marR="28312" marT="14156" marB="141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fontAlgn="t"/>
                      <a:endParaRPr lang="en-JP" sz="2000">
                        <a:ln>
                          <a:noFill/>
                        </a:ln>
                        <a:solidFill>
                          <a:schemeClr val="tx1"/>
                        </a:solidFill>
                        <a:effectLst/>
                        <a:latin typeface="Times New Roman" panose="02020603050405020304" pitchFamily="18" charset="0"/>
                        <a:cs typeface="Times New Roman" panose="02020603050405020304" pitchFamily="18" charset="0"/>
                      </a:endParaRPr>
                    </a:p>
                    <a:p>
                      <a:pPr algn="l" rtl="0" fontAlgn="base"/>
                      <a:r>
                        <a:rPr lang="en-JP" sz="2000" b="0" i="0">
                          <a:ln>
                            <a:noFill/>
                          </a:ln>
                          <a:solidFill>
                            <a:schemeClr val="tx1"/>
                          </a:solidFill>
                          <a:effectLst/>
                          <a:latin typeface="Times New Roman" panose="02020603050405020304" pitchFamily="18" charset="0"/>
                          <a:cs typeface="Times New Roman" panose="02020603050405020304" pitchFamily="18" charset="0"/>
                        </a:rPr>
                        <a:t>0.037 </a:t>
                      </a:r>
                    </a:p>
                  </a:txBody>
                  <a:tcPr marL="28312" marR="28312" marT="14156" marB="141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285225660"/>
                  </a:ext>
                </a:extLst>
              </a:tr>
              <a:tr h="236380">
                <a:tc>
                  <a:txBody>
                    <a:bodyPr/>
                    <a:lstStyle/>
                    <a:p>
                      <a:pPr fontAlgn="t"/>
                      <a:endParaRPr lang="en-US" sz="2000">
                        <a:ln>
                          <a:noFill/>
                        </a:ln>
                        <a:solidFill>
                          <a:schemeClr val="tx1"/>
                        </a:solidFill>
                        <a:effectLst/>
                        <a:latin typeface="Times New Roman" panose="02020603050405020304" pitchFamily="18" charset="0"/>
                        <a:cs typeface="Times New Roman" panose="02020603050405020304" pitchFamily="18" charset="0"/>
                      </a:endParaRPr>
                    </a:p>
                    <a:p>
                      <a:pPr algn="l" rtl="0" fontAlgn="base"/>
                      <a:r>
                        <a:rPr lang="en-US" sz="2000" b="0" i="0">
                          <a:ln>
                            <a:noFill/>
                          </a:ln>
                          <a:solidFill>
                            <a:schemeClr val="tx1"/>
                          </a:solidFill>
                          <a:effectLst/>
                          <a:latin typeface="Times New Roman" panose="02020603050405020304" pitchFamily="18" charset="0"/>
                          <a:cs typeface="Times New Roman" panose="02020603050405020304" pitchFamily="18" charset="0"/>
                        </a:rPr>
                        <a:t>LSTM-CNN </a:t>
                      </a:r>
                    </a:p>
                  </a:txBody>
                  <a:tcPr marL="28312" marR="28312" marT="14156" marB="141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fontAlgn="t"/>
                      <a:endParaRPr lang="en-JP" sz="2000">
                        <a:ln>
                          <a:noFill/>
                        </a:ln>
                        <a:solidFill>
                          <a:schemeClr val="tx1"/>
                        </a:solidFill>
                        <a:effectLst/>
                        <a:latin typeface="Times New Roman" panose="02020603050405020304" pitchFamily="18" charset="0"/>
                        <a:cs typeface="Times New Roman" panose="02020603050405020304" pitchFamily="18" charset="0"/>
                      </a:endParaRPr>
                    </a:p>
                    <a:p>
                      <a:pPr algn="l" rtl="0" fontAlgn="base"/>
                      <a:r>
                        <a:rPr lang="en-JP" sz="2000" b="0" i="0">
                          <a:ln>
                            <a:noFill/>
                          </a:ln>
                          <a:solidFill>
                            <a:schemeClr val="tx1"/>
                          </a:solidFill>
                          <a:effectLst/>
                          <a:latin typeface="Times New Roman" panose="02020603050405020304" pitchFamily="18" charset="0"/>
                          <a:cs typeface="Times New Roman" panose="02020603050405020304" pitchFamily="18" charset="0"/>
                        </a:rPr>
                        <a:t>0.100 </a:t>
                      </a:r>
                    </a:p>
                  </a:txBody>
                  <a:tcPr marL="28312" marR="28312" marT="14156" marB="141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545170644"/>
                  </a:ext>
                </a:extLst>
              </a:tr>
            </a:tbl>
          </a:graphicData>
        </a:graphic>
      </p:graphicFrame>
    </p:spTree>
    <p:extLst>
      <p:ext uri="{BB962C8B-B14F-4D97-AF65-F5344CB8AC3E}">
        <p14:creationId xmlns:p14="http://schemas.microsoft.com/office/powerpoint/2010/main" val="2938812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 name="Title 1">
            <a:extLst>
              <a:ext uri="{FF2B5EF4-FFF2-40B4-BE49-F238E27FC236}">
                <a16:creationId xmlns:a16="http://schemas.microsoft.com/office/drawing/2014/main" id="{F27668E9-3DF0-188A-7094-770C67377826}"/>
              </a:ext>
            </a:extLst>
          </p:cNvPr>
          <p:cNvSpPr>
            <a:spLocks noGrp="1"/>
          </p:cNvSpPr>
          <p:nvPr>
            <p:ph type="title"/>
          </p:nvPr>
        </p:nvSpPr>
        <p:spPr>
          <a:xfrm>
            <a:off x="713250" y="105435"/>
            <a:ext cx="7717500" cy="478200"/>
          </a:xfrm>
        </p:spPr>
        <p:txBody>
          <a:bodyPr/>
          <a:lstStyle/>
          <a:p>
            <a:r>
              <a:rPr lang="en-JP"/>
              <a:t>Discussion</a:t>
            </a:r>
          </a:p>
        </p:txBody>
      </p:sp>
      <p:sp>
        <p:nvSpPr>
          <p:cNvPr id="7" name="TextBox 6">
            <a:extLst>
              <a:ext uri="{FF2B5EF4-FFF2-40B4-BE49-F238E27FC236}">
                <a16:creationId xmlns:a16="http://schemas.microsoft.com/office/drawing/2014/main" id="{3A1AD6DD-BD96-645A-9DBF-A74F161BBE94}"/>
              </a:ext>
            </a:extLst>
          </p:cNvPr>
          <p:cNvSpPr txBox="1"/>
          <p:nvPr/>
        </p:nvSpPr>
        <p:spPr>
          <a:xfrm>
            <a:off x="773160" y="612055"/>
            <a:ext cx="7723280" cy="1346331"/>
          </a:xfrm>
          <a:prstGeom prst="rect">
            <a:avLst/>
          </a:prstGeom>
          <a:noFill/>
        </p:spPr>
        <p:txBody>
          <a:bodyPr wrap="square" rtlCol="0">
            <a:spAutoFit/>
          </a:bodyPr>
          <a:lstStyle/>
          <a:p>
            <a:pPr>
              <a:lnSpc>
                <a:spcPct val="150000"/>
              </a:lnSpc>
            </a:pPr>
            <a:r>
              <a:rPr lang="en-SG" b="1">
                <a:latin typeface="Times New Roman" panose="02020603050405020304" pitchFamily="18" charset="0"/>
                <a:cs typeface="Times New Roman" panose="02020603050405020304" pitchFamily="18" charset="0"/>
              </a:rPr>
              <a:t>Conclusion</a:t>
            </a:r>
            <a:endParaRPr lang="en-SG">
              <a:latin typeface="Times New Roman" panose="02020603050405020304" pitchFamily="18" charset="0"/>
              <a:cs typeface="Times New Roman" panose="02020603050405020304" pitchFamily="18" charset="0"/>
            </a:endParaRPr>
          </a:p>
          <a:p>
            <a:pPr marL="285750" lvl="8"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Majority of the models show an increase in feature importance of covid when competitor is added</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This supports the idea of having an updated post-pandemic model for forecasting asset prices</a:t>
            </a:r>
          </a:p>
          <a:p>
            <a:pPr marL="285750"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Bi-LSTM model performed the best for this research</a:t>
            </a:r>
          </a:p>
        </p:txBody>
      </p:sp>
      <p:sp>
        <p:nvSpPr>
          <p:cNvPr id="8" name="TextBox 7">
            <a:extLst>
              <a:ext uri="{FF2B5EF4-FFF2-40B4-BE49-F238E27FC236}">
                <a16:creationId xmlns:a16="http://schemas.microsoft.com/office/drawing/2014/main" id="{ECDFF28E-89DE-288B-C750-A8BC2F40D496}"/>
              </a:ext>
            </a:extLst>
          </p:cNvPr>
          <p:cNvSpPr txBox="1"/>
          <p:nvPr/>
        </p:nvSpPr>
        <p:spPr>
          <a:xfrm>
            <a:off x="773160" y="2016000"/>
            <a:ext cx="7723280" cy="1346331"/>
          </a:xfrm>
          <a:prstGeom prst="rect">
            <a:avLst/>
          </a:prstGeom>
          <a:noFill/>
        </p:spPr>
        <p:txBody>
          <a:bodyPr wrap="square" rtlCol="0">
            <a:spAutoFit/>
          </a:bodyPr>
          <a:lstStyle/>
          <a:p>
            <a:pPr>
              <a:lnSpc>
                <a:spcPct val="150000"/>
              </a:lnSpc>
            </a:pPr>
            <a:r>
              <a:rPr lang="en-SG" b="1">
                <a:latin typeface="Times New Roman" panose="02020603050405020304" pitchFamily="18" charset="0"/>
                <a:cs typeface="Times New Roman" panose="02020603050405020304" pitchFamily="18" charset="0"/>
              </a:rPr>
              <a:t>Limitation</a:t>
            </a:r>
            <a:endParaRPr lang="en-SG">
              <a:latin typeface="Times New Roman" panose="02020603050405020304" pitchFamily="18" charset="0"/>
              <a:cs typeface="Times New Roman" panose="02020603050405020304" pitchFamily="18" charset="0"/>
            </a:endParaRPr>
          </a:p>
          <a:p>
            <a:pPr marL="285750" lvl="8"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No direct, explicit way of getting feature importance for neural network models</a:t>
            </a:r>
          </a:p>
          <a:p>
            <a:pPr marL="285750" lvl="8"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Machine/computing memory limitation (e.g. 5hrs to run one Bi-LSTM batch size, epoch, neurons hyperparameter tuning)</a:t>
            </a:r>
          </a:p>
        </p:txBody>
      </p:sp>
      <p:sp>
        <p:nvSpPr>
          <p:cNvPr id="9" name="TextBox 8">
            <a:extLst>
              <a:ext uri="{FF2B5EF4-FFF2-40B4-BE49-F238E27FC236}">
                <a16:creationId xmlns:a16="http://schemas.microsoft.com/office/drawing/2014/main" id="{26BE686A-71D9-0F61-1276-E3047385F1C0}"/>
              </a:ext>
            </a:extLst>
          </p:cNvPr>
          <p:cNvSpPr txBox="1"/>
          <p:nvPr/>
        </p:nvSpPr>
        <p:spPr>
          <a:xfrm>
            <a:off x="773160" y="3419946"/>
            <a:ext cx="7723280" cy="1023165"/>
          </a:xfrm>
          <a:prstGeom prst="rect">
            <a:avLst/>
          </a:prstGeom>
          <a:noFill/>
        </p:spPr>
        <p:txBody>
          <a:bodyPr wrap="square" rtlCol="0">
            <a:spAutoFit/>
          </a:bodyPr>
          <a:lstStyle/>
          <a:p>
            <a:pPr>
              <a:lnSpc>
                <a:spcPct val="150000"/>
              </a:lnSpc>
            </a:pPr>
            <a:r>
              <a:rPr lang="en-SG" b="1">
                <a:latin typeface="Times New Roman" panose="02020603050405020304" pitchFamily="18" charset="0"/>
                <a:cs typeface="Times New Roman" panose="02020603050405020304" pitchFamily="18" charset="0"/>
              </a:rPr>
              <a:t>Future Research</a:t>
            </a:r>
            <a:endParaRPr lang="en-SG">
              <a:latin typeface="Times New Roman" panose="02020603050405020304" pitchFamily="18" charset="0"/>
              <a:cs typeface="Times New Roman" panose="02020603050405020304" pitchFamily="18" charset="0"/>
            </a:endParaRPr>
          </a:p>
          <a:p>
            <a:pPr marL="285750" lvl="8"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Explore testing variables like commercial or political variables on gold prices</a:t>
            </a:r>
          </a:p>
          <a:p>
            <a:pPr marL="285750" lvl="8" indent="-285750">
              <a:lnSpc>
                <a:spcPct val="150000"/>
              </a:lnSpc>
              <a:buFont typeface="Arial" panose="020B0604020202020204" pitchFamily="34" charset="0"/>
              <a:buChar char="•"/>
            </a:pPr>
            <a:r>
              <a:rPr lang="en-SG">
                <a:latin typeface="Times New Roman" panose="02020603050405020304" pitchFamily="18" charset="0"/>
                <a:cs typeface="Times New Roman" panose="02020603050405020304" pitchFamily="18" charset="0"/>
              </a:rPr>
              <a:t>Use more optimization methods</a:t>
            </a:r>
          </a:p>
        </p:txBody>
      </p:sp>
    </p:spTree>
    <p:extLst>
      <p:ext uri="{BB962C8B-B14F-4D97-AF65-F5344CB8AC3E}">
        <p14:creationId xmlns:p14="http://schemas.microsoft.com/office/powerpoint/2010/main" val="4217194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1"/>
          <p:cNvSpPr txBox="1">
            <a:spLocks noGrp="1"/>
          </p:cNvSpPr>
          <p:nvPr>
            <p:ph type="title"/>
          </p:nvPr>
        </p:nvSpPr>
        <p:spPr>
          <a:xfrm>
            <a:off x="713200" y="95475"/>
            <a:ext cx="7717500" cy="478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Citations</a:t>
            </a:r>
            <a:endParaRPr/>
          </a:p>
        </p:txBody>
      </p:sp>
      <p:sp>
        <p:nvSpPr>
          <p:cNvPr id="2" name="TextBox 1">
            <a:extLst>
              <a:ext uri="{FF2B5EF4-FFF2-40B4-BE49-F238E27FC236}">
                <a16:creationId xmlns:a16="http://schemas.microsoft.com/office/drawing/2014/main" id="{4C7215E8-7FB9-7747-04EE-BF98D13C040F}"/>
              </a:ext>
            </a:extLst>
          </p:cNvPr>
          <p:cNvSpPr txBox="1"/>
          <p:nvPr/>
        </p:nvSpPr>
        <p:spPr>
          <a:xfrm>
            <a:off x="407203" y="768403"/>
            <a:ext cx="8329493" cy="4554580"/>
          </a:xfrm>
          <a:prstGeom prst="rect">
            <a:avLst/>
          </a:prstGeom>
          <a:noFill/>
        </p:spPr>
        <p:txBody>
          <a:bodyPr wrap="square" rtlCol="0">
            <a:spAutoFit/>
          </a:bodyPr>
          <a:lstStyle/>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Artigas, J. C. (2020, February 14).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Potential impact of the coronavirus on gold</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Gold.com</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Retrieved December 9, 2022, from</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3"/>
              </a:rPr>
              <a:t> https://www.gold.org/goldhub/gold-focus/2020/02/potential-impact-coronavirus-gold</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Baldwin R. The greater trade collapse of 2020: learnings from the 2008–2009 great trade collapse. 2020. </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4"/>
              </a:rPr>
              <a:t>https://voxeu.org/article/greater-trade-collapse-2020</a:t>
            </a:r>
            <a:r>
              <a:rPr lang="en-SG" sz="100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Banerjee, A. K. (2021). Futures market and the contagion effect of covid-19 syndrome.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Finance Research Letters</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43</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102.</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5"/>
              </a:rPr>
              <a:t> https://doi.org/10.1016/j.frl.2021.102018</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Chen, T., &amp;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Guestrin</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 (2016).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XGBoost</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Proceedings of the 22nd ACM SIGKDD International Conference on Knowledge Discovery and Data Mining</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785–794.</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6"/>
              </a:rPr>
              <a:t> https://doi.org/10.1145/2939672.2939785</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Clements, K. W., &amp; Fry, R. (2008). Commodity currencies and currency commodities.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Resources Policy</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33</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 55–73.</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7"/>
              </a:rPr>
              <a:t> https://doi.org/10.1016/j.resourpol.2007.10.004</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Colvin, C., &amp; McLaughlin , E. (2022, September 13).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Coronavirus and Spanish flu: Economic lessons to learn from the last truly global pandemic</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The Conversation. Retrieved December 9, 2022, from</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8"/>
              </a:rPr>
              <a:t> https://theconversation.com/coronavirus-and-spanish-flu-economic-lessons-to-learn-from-the-last-truly-global-pandemic-133176</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Dan Liu,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Zhi</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Li. Gold Price Forecasting and Related Influence Factors Analysis Based on Random Forest. </a:t>
            </a:r>
            <a:r>
              <a:rPr lang="en-SG" sz="1000">
                <a:solidFill>
                  <a:srgbClr val="555555"/>
                </a:solidFill>
                <a:effectLst/>
                <a:latin typeface="Times New Roman" panose="02020603050405020304" pitchFamily="18" charset="0"/>
                <a:ea typeface="Times New Roman" panose="02020603050405020304" pitchFamily="18" charset="0"/>
                <a:cs typeface="Arial" panose="020B0604020202020204" pitchFamily="34" charset="0"/>
              </a:rPr>
              <a:t>DOI:</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9"/>
              </a:rPr>
              <a:t>10.1007/978-981-10-1837-4_59</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Esparcia</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Jareño</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F., &amp; Umar, Z. (2022). Revisiting the safe haven role of gold across time and frequencies during the covid-19 pandemic.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The North American Journal of Economics and Finance</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61</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101677.</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10"/>
              </a:rPr>
              <a:t> https://doi.org/10.1016/j.najef.2022.101677</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Goldstein, I.,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Koijen</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 S., &amp; Mueller, H. M. (2021). Covid-19 and its impact on financial markets and the real economy.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The Review of Financial Studies</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34</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(11), 5135–5148.</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11"/>
              </a:rPr>
              <a:t> https://doi.org/10.1093/rfs/hhab085</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endParaRPr lang="en-JP" sz="1200">
              <a:effectLst/>
              <a:latin typeface="Calibri" panose="020F0502020204030204" pitchFamily="34" charset="0"/>
              <a:ea typeface="DengXian" panose="02010600030101010101" pitchFamily="2" charset="-122"/>
              <a:cs typeface="Arial" panose="020B0604020202020204" pitchFamily="34" charset="0"/>
            </a:endParaRPr>
          </a:p>
          <a:p>
            <a:endParaRPr lang="en-JP"/>
          </a:p>
        </p:txBody>
      </p:sp>
    </p:spTree>
    <p:extLst>
      <p:ext uri="{BB962C8B-B14F-4D97-AF65-F5344CB8AC3E}">
        <p14:creationId xmlns:p14="http://schemas.microsoft.com/office/powerpoint/2010/main" val="3151429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1"/>
          <p:cNvSpPr txBox="1">
            <a:spLocks noGrp="1"/>
          </p:cNvSpPr>
          <p:nvPr>
            <p:ph type="title"/>
          </p:nvPr>
        </p:nvSpPr>
        <p:spPr>
          <a:xfrm>
            <a:off x="713200" y="95475"/>
            <a:ext cx="7717500" cy="478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Citations</a:t>
            </a:r>
            <a:endParaRPr/>
          </a:p>
        </p:txBody>
      </p:sp>
      <p:sp>
        <p:nvSpPr>
          <p:cNvPr id="2" name="TextBox 1">
            <a:extLst>
              <a:ext uri="{FF2B5EF4-FFF2-40B4-BE49-F238E27FC236}">
                <a16:creationId xmlns:a16="http://schemas.microsoft.com/office/drawing/2014/main" id="{4C7215E8-7FB9-7747-04EE-BF98D13C040F}"/>
              </a:ext>
            </a:extLst>
          </p:cNvPr>
          <p:cNvSpPr txBox="1"/>
          <p:nvPr/>
        </p:nvSpPr>
        <p:spPr>
          <a:xfrm>
            <a:off x="407203" y="768403"/>
            <a:ext cx="8329493" cy="3921073"/>
          </a:xfrm>
          <a:prstGeom prst="rect">
            <a:avLst/>
          </a:prstGeom>
          <a:noFill/>
        </p:spPr>
        <p:txBody>
          <a:bodyPr wrap="square" rtlCol="0">
            <a:spAutoFit/>
          </a:bodyPr>
          <a:lstStyle/>
          <a:p>
            <a:pPr algn="just">
              <a:lnSpc>
                <a:spcPct val="115000"/>
              </a:lnSpc>
              <a:spcAft>
                <a:spcPts val="800"/>
              </a:spcAft>
            </a:pPr>
            <a:r>
              <a:rPr lang="en-SG" sz="1000" err="1">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Gormsen</a:t>
            </a:r>
            <a:r>
              <a:rPr lang="en-SG" sz="100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 NJ, </a:t>
            </a:r>
            <a:r>
              <a:rPr lang="en-SG" sz="1000" err="1">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Koijen</a:t>
            </a:r>
            <a:r>
              <a:rPr lang="en-SG" sz="100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 RS. Coronavirus: impact on stock prices and growth expectations. Rev Asset </a:t>
            </a:r>
            <a:r>
              <a:rPr lang="en-SG" sz="1000" err="1">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Pric</a:t>
            </a:r>
            <a:r>
              <a:rPr lang="en-SG" sz="100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 Stud. 2020;10(4):574–97. </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3"/>
              </a:rPr>
              <a:t>https://doi.org/10.1093/rapstu/raaa013</a:t>
            </a:r>
            <a:r>
              <a:rPr lang="en-SG" sz="1000">
                <a:solidFill>
                  <a:srgbClr val="333333"/>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Graves, A.,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Jaitly</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N., &amp; Mohamed, A.-</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rahman</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(2013). Hybrid speech recognition with Deep Bidirectional LSTM.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2013 IEEE Workshop on Automatic Speech Recognition and Understanding</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273–278.</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4"/>
              </a:rPr>
              <a:t> https://doi.org/10.1109/asru.2013.6707742</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Hochreiter</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S., &amp;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Schmidhuber</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J. (1997). Long short-term memory.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Neural Computation</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9</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(8), 1735–1780.</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5"/>
              </a:rPr>
              <a:t> https://doi.org/10.1162/neco.1997.9.8.1735</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Hoffman, K., &amp; Motta, G. (2021, September 27).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Covid-19's impact on the Global Gold Industry: Implications for the next normal and beyond</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McKinsey &amp; Company. Retrieved December 9, 2022, from</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6"/>
              </a:rPr>
              <a:t> https://www.mckinsey.com/industries/metals-and-mining/our-insights/covid-19s-impact-on-the-global-gold-industry-implications-for-the-next-normal-and-beyond</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Ibrahim Yousef,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Esam</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Shehadeh. The Impact of COVID-19 on Gold Price Volatility. </a:t>
            </a:r>
            <a:r>
              <a:rPr lang="en-SG" sz="1000">
                <a:solidFill>
                  <a:srgbClr val="555555"/>
                </a:solidFill>
                <a:effectLst/>
                <a:latin typeface="Times New Roman" panose="02020603050405020304" pitchFamily="18" charset="0"/>
                <a:ea typeface="Times New Roman" panose="02020603050405020304" pitchFamily="18" charset="0"/>
                <a:cs typeface="Arial" panose="020B0604020202020204" pitchFamily="34" charset="0"/>
              </a:rPr>
              <a:t>DOI:</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7"/>
              </a:rPr>
              <a:t>10.35808/ijeba/592</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IE,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Pintelas</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E,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Pintelas</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P. A LSTM-CNN model for gold price time-series forecasting. Neural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Comput</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Appl. 2020;32(23): 1–10.</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8"/>
              </a:rPr>
              <a:t> A LSTM-CNN model for gold price time-series forecasting | SpringerLink</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Jabeur</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S. B.,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Mefteh-Wali</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S., &amp; Viviani, J.-L. (2021). Forecasting gold price with the XGBOOST algorithm and Shap Interaction values.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Annals of Operations Research</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9"/>
              </a:rPr>
              <a:t> https://doi.org/10.1007/s10479-021-04187-w</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Jordà</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Ò</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S. S. (2020).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Longer-run economic consequences of pandemics. National Bureau of Economic Research.</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endParaRPr lang="en-JP" sz="1200">
              <a:effectLst/>
              <a:latin typeface="Calibri" panose="020F0502020204030204" pitchFamily="34" charset="0"/>
              <a:ea typeface="DengXian" panose="02010600030101010101" pitchFamily="2" charset="-122"/>
              <a:cs typeface="Arial" panose="020B0604020202020204" pitchFamily="34" charset="0"/>
            </a:endParaRPr>
          </a:p>
          <a:p>
            <a:endParaRPr lang="en-JP"/>
          </a:p>
        </p:txBody>
      </p:sp>
    </p:spTree>
    <p:extLst>
      <p:ext uri="{BB962C8B-B14F-4D97-AF65-F5344CB8AC3E}">
        <p14:creationId xmlns:p14="http://schemas.microsoft.com/office/powerpoint/2010/main" val="2958964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1"/>
          <p:cNvSpPr txBox="1">
            <a:spLocks noGrp="1"/>
          </p:cNvSpPr>
          <p:nvPr>
            <p:ph type="title"/>
          </p:nvPr>
        </p:nvSpPr>
        <p:spPr>
          <a:xfrm>
            <a:off x="713200" y="95475"/>
            <a:ext cx="7717500" cy="478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Citations</a:t>
            </a:r>
            <a:endParaRPr/>
          </a:p>
        </p:txBody>
      </p:sp>
      <p:sp>
        <p:nvSpPr>
          <p:cNvPr id="2" name="TextBox 1">
            <a:extLst>
              <a:ext uri="{FF2B5EF4-FFF2-40B4-BE49-F238E27FC236}">
                <a16:creationId xmlns:a16="http://schemas.microsoft.com/office/drawing/2014/main" id="{4C7215E8-7FB9-7747-04EE-BF98D13C040F}"/>
              </a:ext>
            </a:extLst>
          </p:cNvPr>
          <p:cNvSpPr txBox="1"/>
          <p:nvPr/>
        </p:nvSpPr>
        <p:spPr>
          <a:xfrm>
            <a:off x="407253" y="765891"/>
            <a:ext cx="8329493" cy="4377609"/>
          </a:xfrm>
          <a:prstGeom prst="rect">
            <a:avLst/>
          </a:prstGeom>
          <a:noFill/>
        </p:spPr>
        <p:txBody>
          <a:bodyPr wrap="square" rtlCol="0">
            <a:spAutoFit/>
          </a:bodyPr>
          <a:lstStyle/>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Khani</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MM,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Vahidnia</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S, Abbasi A. A Deep Learning-Based Method for Forecasting Gold Price with Respect to Pandemics. DOI:</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3"/>
              </a:rPr>
              <a:t>10.1007/s42979-021-00724-3</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232323"/>
                </a:solidFill>
                <a:effectLst/>
                <a:latin typeface="Times New Roman" panose="02020603050405020304" pitchFamily="18" charset="0"/>
                <a:ea typeface="Times New Roman" panose="02020603050405020304" pitchFamily="18" charset="0"/>
                <a:cs typeface="Arial" panose="020B0604020202020204" pitchFamily="34" charset="0"/>
              </a:rPr>
              <a:t>Lawrence, C. (2003) Why Is Gold Different from Other Assets? An Empirical Investigation. Vol. 6, the World Gold Council, 1.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Leach, M., MacGregor, H., Scoones, I., &amp; Wilkinson, A. (2021). Post-pandemic transformations: How and why covid-19 requires us to rethink development.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World Development</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138</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105233.</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4"/>
              </a:rPr>
              <a:t> https://doi.org/10.1016/j.worlddev.2020.105233</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LeCun</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Y., Haffner, P.,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Bottou</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 &amp;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Bengio</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Y. (1999). Object recognition with gradient-based learning.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Shape, Contour and Grouping in Computer Vision</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1681</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319–345.</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5"/>
              </a:rPr>
              <a:t> https://doi.org/10.1007/3-540-46805-6_19</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Liu, D., &amp; Li, Z. (2016). Gold price forecasting and related influence factors analysis based on random forest.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Advances in Intelligent Systems and Computing</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711–723.</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6"/>
              </a:rPr>
              <a:t> https://doi.org/10.1007/978-981-10-1837-4_59</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Lizardo</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 A., &amp;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Mollick</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 V. (2010). Oil price fluctuations and U.S. dollar exchange rates.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Energy Economics</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32</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 399–408.</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7"/>
              </a:rPr>
              <a:t> https://doi.org/10.1016/j.eneco.2009.10.005</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Marwala</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&amp;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Leke</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 A. (2019). Decision trees and random forests.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Handbook of Machine Learning</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199–214.</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8"/>
              </a:rPr>
              <a:t> https://doi.org/10.1142/9789811205675_0011</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Mefteh-Wali</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S, Ben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Jabeur</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S. Viviani JL. Forecasting gold price with the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XGBoost</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algorithm and SHAP interaction values. </a:t>
            </a:r>
            <a:r>
              <a:rPr lang="en-SG" sz="1000">
                <a:solidFill>
                  <a:srgbClr val="555555"/>
                </a:solidFill>
                <a:effectLst/>
                <a:latin typeface="Times New Roman" panose="02020603050405020304" pitchFamily="18" charset="0"/>
                <a:ea typeface="Times New Roman" panose="02020603050405020304" pitchFamily="18" charset="0"/>
                <a:cs typeface="Arial" panose="020B0604020202020204" pitchFamily="34" charset="0"/>
              </a:rPr>
              <a:t>DOI:</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9"/>
              </a:rPr>
              <a:t>10.1007/s10479-021-04187-w</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Mohtasham</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Khani</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M., </a:t>
            </a: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Vahidnia</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S., &amp; Abbasi, A. (2021). A deep learning-based method for forecasting gold price with respect to pandemics.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SN Computer Science</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10"/>
              </a:rPr>
              <a:t> https://doi.org/10.1007/s42979-021-00724-3</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endParaRPr lang="en-JP" sz="1200">
              <a:effectLst/>
              <a:latin typeface="Calibri" panose="020F0502020204030204" pitchFamily="34" charset="0"/>
              <a:ea typeface="DengXian" panose="02010600030101010101" pitchFamily="2" charset="-122"/>
              <a:cs typeface="Arial" panose="020B0604020202020204" pitchFamily="34" charset="0"/>
            </a:endParaRPr>
          </a:p>
          <a:p>
            <a:endParaRPr lang="en-JP"/>
          </a:p>
        </p:txBody>
      </p:sp>
    </p:spTree>
    <p:extLst>
      <p:ext uri="{BB962C8B-B14F-4D97-AF65-F5344CB8AC3E}">
        <p14:creationId xmlns:p14="http://schemas.microsoft.com/office/powerpoint/2010/main" val="1504857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1"/>
          <p:cNvSpPr txBox="1">
            <a:spLocks noGrp="1"/>
          </p:cNvSpPr>
          <p:nvPr>
            <p:ph type="title"/>
          </p:nvPr>
        </p:nvSpPr>
        <p:spPr>
          <a:xfrm>
            <a:off x="713200" y="95475"/>
            <a:ext cx="7717500" cy="4782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Citations</a:t>
            </a:r>
            <a:endParaRPr/>
          </a:p>
        </p:txBody>
      </p:sp>
      <p:sp>
        <p:nvSpPr>
          <p:cNvPr id="2" name="TextBox 1">
            <a:extLst>
              <a:ext uri="{FF2B5EF4-FFF2-40B4-BE49-F238E27FC236}">
                <a16:creationId xmlns:a16="http://schemas.microsoft.com/office/drawing/2014/main" id="{4C7215E8-7FB9-7747-04EE-BF98D13C040F}"/>
              </a:ext>
            </a:extLst>
          </p:cNvPr>
          <p:cNvSpPr txBox="1"/>
          <p:nvPr/>
        </p:nvSpPr>
        <p:spPr>
          <a:xfrm>
            <a:off x="407203" y="791455"/>
            <a:ext cx="8329493" cy="2808461"/>
          </a:xfrm>
          <a:prstGeom prst="rect">
            <a:avLst/>
          </a:prstGeom>
          <a:noFill/>
        </p:spPr>
        <p:txBody>
          <a:bodyPr wrap="square" rtlCol="0">
            <a:spAutoFit/>
          </a:bodyPr>
          <a:lstStyle/>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Njoku, O. C. (2019).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Decision Trees and Their Application for </a:t>
            </a:r>
            <a:r>
              <a:rPr lang="en-SG" sz="1000" i="1"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Classifification</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and Regression Problems</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(thesis). MSU Graduate Theses, Missouri.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Pukthuanthong</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K., &amp; Roll, R. (2011). Gold and the dollar (and the euro, pound, and yen).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Journal of Banking &amp; Finance</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35</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(8), 2070–2083.</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3"/>
              </a:rPr>
              <a:t> https://doi.org/10.1016/j.jbankfin.2011.01.014</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Reuters. (2021, October 28).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Gold demand fell in the third quarter as Big Investors sold, says WGC</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Reuters. Retrieved December 9, 2022, from</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4"/>
              </a:rPr>
              <a:t> https://www.reuters.com/business/gold-demand-fell-third-quarter-big-investors-sold-says-wgc-2021-10-28/</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Sappor</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J. S., Yu, A., Nickels, L., &amp; Cecil, R. (2021, June 24).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Impact of covid-19 pandemic on Industrial Metals Markets - one year on</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Impact of COVID-19 pandemic on industrial metals markets - one year on | S&amp;P Global Market Intelligence. Retrieved December 9, 2022, from</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5"/>
              </a:rPr>
              <a:t> https://www.spglobal.com/marketintelligence/en/news-insights/research/impact-of-covid-19-pandemic-on-industrial-metals-markets-one-year-on</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r>
              <a:rPr lang="en-SG" sz="100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Sieroń</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 (2020, March 14). </a:t>
            </a:r>
            <a:r>
              <a:rPr lang="en-SG" sz="1000" i="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Pandemics and gold: Part 1</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Yahoo! Finance. Retrieved December 9, 2022, from</a:t>
            </a:r>
            <a:r>
              <a:rPr lang="en-SG" sz="1000" u="sng">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6"/>
              </a:rPr>
              <a:t> https://finance.yahoo.com/news/pandemics-gold-part-1-164031733.html</a:t>
            </a:r>
            <a:r>
              <a:rPr lang="en-SG" sz="10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JP" sz="1000">
              <a:effectLst/>
              <a:latin typeface="Calibri" panose="020F0502020204030204" pitchFamily="34" charset="0"/>
              <a:ea typeface="DengXian" panose="02010600030101010101" pitchFamily="2" charset="-122"/>
              <a:cs typeface="Arial" panose="020B0604020202020204" pitchFamily="34" charset="0"/>
            </a:endParaRPr>
          </a:p>
          <a:p>
            <a:pPr algn="just">
              <a:lnSpc>
                <a:spcPct val="115000"/>
              </a:lnSpc>
              <a:spcAft>
                <a:spcPts val="800"/>
              </a:spcAft>
            </a:pPr>
            <a:endParaRPr lang="en-JP" sz="1000">
              <a:effectLst/>
              <a:latin typeface="Calibri" panose="020F0502020204030204" pitchFamily="34" charset="0"/>
              <a:ea typeface="DengXian" panose="02010600030101010101" pitchFamily="2" charset="-122"/>
              <a:cs typeface="Arial" panose="020B0604020202020204" pitchFamily="34" charset="0"/>
            </a:endParaRPr>
          </a:p>
          <a:p>
            <a:endParaRPr lang="en-JP" sz="1000"/>
          </a:p>
        </p:txBody>
      </p:sp>
    </p:spTree>
    <p:extLst>
      <p:ext uri="{BB962C8B-B14F-4D97-AF65-F5344CB8AC3E}">
        <p14:creationId xmlns:p14="http://schemas.microsoft.com/office/powerpoint/2010/main" val="3888670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5126" name="Picture 6" descr="Dogecoin - Such wow! Cryptocurrency that aims to help">
            <a:extLst>
              <a:ext uri="{FF2B5EF4-FFF2-40B4-BE49-F238E27FC236}">
                <a16:creationId xmlns:a16="http://schemas.microsoft.com/office/drawing/2014/main" id="{ACF8C62D-85B7-0BEC-2A0F-791D6F4A6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262" y="1137237"/>
            <a:ext cx="5249475" cy="393710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94;p41">
            <a:extLst>
              <a:ext uri="{FF2B5EF4-FFF2-40B4-BE49-F238E27FC236}">
                <a16:creationId xmlns:a16="http://schemas.microsoft.com/office/drawing/2014/main" id="{53BCE9A0-AC66-0A34-093E-BBD817191B72}"/>
              </a:ext>
            </a:extLst>
          </p:cNvPr>
          <p:cNvSpPr txBox="1">
            <a:spLocks noGrp="1"/>
          </p:cNvSpPr>
          <p:nvPr>
            <p:ph type="title"/>
          </p:nvPr>
        </p:nvSpPr>
        <p:spPr>
          <a:xfrm>
            <a:off x="713250" y="600926"/>
            <a:ext cx="7717500" cy="4782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Thank You For </a:t>
            </a:r>
            <a:r>
              <a:rPr lang="en" err="1"/>
              <a:t>Lishenging</a:t>
            </a:r>
            <a:r>
              <a:rPr lang="en"/>
              <a:t>!</a:t>
            </a:r>
            <a:endParaRPr/>
          </a:p>
        </p:txBody>
      </p:sp>
    </p:spTree>
    <p:extLst>
      <p:ext uri="{BB962C8B-B14F-4D97-AF65-F5344CB8AC3E}">
        <p14:creationId xmlns:p14="http://schemas.microsoft.com/office/powerpoint/2010/main" val="411134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graphicFrame>
        <p:nvGraphicFramePr>
          <p:cNvPr id="193" name="Google Shape;193;p32"/>
          <p:cNvGraphicFramePr/>
          <p:nvPr>
            <p:extLst>
              <p:ext uri="{D42A27DB-BD31-4B8C-83A1-F6EECF244321}">
                <p14:modId xmlns:p14="http://schemas.microsoft.com/office/powerpoint/2010/main" val="1035268492"/>
              </p:ext>
            </p:extLst>
          </p:nvPr>
        </p:nvGraphicFramePr>
        <p:xfrm>
          <a:off x="532533" y="1086716"/>
          <a:ext cx="8132958" cy="3672780"/>
        </p:xfrm>
        <a:graphic>
          <a:graphicData uri="http://schemas.openxmlformats.org/drawingml/2006/table">
            <a:tbl>
              <a:tblPr>
                <a:noFill/>
                <a:tableStyleId>{69BD5225-8488-4FE0-8DB4-A3305FED8C80}</a:tableStyleId>
              </a:tblPr>
              <a:tblGrid>
                <a:gridCol w="3030681">
                  <a:extLst>
                    <a:ext uri="{9D8B030D-6E8A-4147-A177-3AD203B41FA5}">
                      <a16:colId xmlns:a16="http://schemas.microsoft.com/office/drawing/2014/main" val="20000"/>
                    </a:ext>
                  </a:extLst>
                </a:gridCol>
                <a:gridCol w="5102277">
                  <a:extLst>
                    <a:ext uri="{9D8B030D-6E8A-4147-A177-3AD203B41FA5}">
                      <a16:colId xmlns:a16="http://schemas.microsoft.com/office/drawing/2014/main" val="20001"/>
                    </a:ext>
                  </a:extLst>
                </a:gridCol>
              </a:tblGrid>
              <a:tr h="352818">
                <a:tc>
                  <a:txBody>
                    <a:bodyPr/>
                    <a:lstStyle/>
                    <a:p>
                      <a:pPr marL="285750" lvl="0" indent="-285750" algn="l" rtl="0">
                        <a:spcBef>
                          <a:spcPts val="0"/>
                        </a:spcBef>
                        <a:spcAft>
                          <a:spcPts val="0"/>
                        </a:spcAft>
                        <a:buFont typeface="Arial"/>
                        <a:buChar char="•"/>
                      </a:pPr>
                      <a:r>
                        <a:rPr lang="en" sz="1800" b="1">
                          <a:solidFill>
                            <a:schemeClr val="lt2"/>
                          </a:solidFill>
                          <a:uFill>
                            <a:noFill/>
                          </a:uFill>
                          <a:latin typeface="Lora"/>
                          <a:ea typeface="Lora"/>
                          <a:cs typeface="Lora"/>
                        </a:rPr>
                        <a:t>Data period </a:t>
                      </a:r>
                      <a:endParaRPr lang="en" sz="1800" b="1">
                        <a:solidFill>
                          <a:schemeClr val="lt2"/>
                        </a:solidFill>
                        <a:uFill>
                          <a:noFill/>
                        </a:uFill>
                        <a:latin typeface="Lora"/>
                        <a:ea typeface="Lora"/>
                        <a:cs typeface="Lora"/>
                        <a:sym typeface="Lora"/>
                      </a:endParaRPr>
                    </a:p>
                  </a:txBody>
                  <a:tcPr marL="91425" marR="91425" marT="91425" marB="91425">
                    <a:lnL w="19050" cap="flat" cmpd="sng">
                      <a:solidFill>
                        <a:schemeClr val="dk2"/>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171450" lvl="0" indent="-171450" algn="just">
                        <a:lnSpc>
                          <a:spcPct val="100000"/>
                        </a:lnSpc>
                        <a:spcBef>
                          <a:spcPts val="0"/>
                        </a:spcBef>
                        <a:spcAft>
                          <a:spcPts val="0"/>
                        </a:spcAft>
                        <a:buFont typeface="Arial"/>
                        <a:buChar char="•"/>
                      </a:pPr>
                      <a:r>
                        <a:rPr lang="en-SG" sz="1200" b="0" i="0" u="none" strike="noStrike" noProof="0">
                          <a:latin typeface="Times New Roman"/>
                        </a:rPr>
                        <a:t> From first Jan 2013 to 30th Nov 2022, 10 years of data</a:t>
                      </a:r>
                      <a:endParaRPr lang="en-US" sz="1200"/>
                    </a:p>
                    <a:p>
                      <a:pPr marL="171450" lvl="0" indent="-171450" algn="l">
                        <a:spcBef>
                          <a:spcPts val="0"/>
                        </a:spcBef>
                        <a:spcAft>
                          <a:spcPts val="1600"/>
                        </a:spcAft>
                        <a:buFont typeface="Arial"/>
                        <a:buChar char="•"/>
                      </a:pPr>
                      <a:endParaRPr lang="en" sz="1200">
                        <a:solidFill>
                          <a:schemeClr val="dk1"/>
                        </a:solidFill>
                        <a:latin typeface="Chivo"/>
                        <a:ea typeface="Chivo"/>
                        <a:cs typeface="Chivo"/>
                        <a:sym typeface="Chivo"/>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935154">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 altLang="zh-CN" sz="1200" b="1">
                          <a:solidFill>
                            <a:schemeClr val="lt2"/>
                          </a:solidFill>
                          <a:uFill>
                            <a:noFill/>
                          </a:uFill>
                          <a:latin typeface="Lora"/>
                          <a:ea typeface="Lora"/>
                          <a:cs typeface="Lora"/>
                        </a:rPr>
                        <a:t>   Daily Data</a:t>
                      </a:r>
                    </a:p>
                    <a:p>
                      <a:pPr marL="0" lvl="0" indent="0" algn="l" rtl="0">
                        <a:spcBef>
                          <a:spcPts val="0"/>
                        </a:spcBef>
                        <a:spcAft>
                          <a:spcPts val="0"/>
                        </a:spcAft>
                        <a:buFont typeface="Arial"/>
                        <a:buNone/>
                      </a:pPr>
                      <a:endParaRPr lang="en" sz="1600" b="1">
                        <a:solidFill>
                          <a:schemeClr val="lt2"/>
                        </a:solidFill>
                        <a:uFill>
                          <a:noFill/>
                        </a:uFill>
                        <a:latin typeface="Lora"/>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 altLang="zh-CN" sz="1200" b="1">
                          <a:solidFill>
                            <a:schemeClr val="tx1"/>
                          </a:solidFill>
                          <a:highlight>
                            <a:srgbClr val="FFFF00"/>
                          </a:highlight>
                          <a:uFill>
                            <a:noFill/>
                          </a:uFill>
                          <a:latin typeface="Lora"/>
                          <a:ea typeface="Lora"/>
                          <a:cs typeface="Lora"/>
                        </a:rPr>
                        <a:t>  Monthly &amp;  Quarterly Data</a:t>
                      </a:r>
                    </a:p>
                    <a:p>
                      <a:pPr marL="0" lvl="0" indent="0" algn="l">
                        <a:spcBef>
                          <a:spcPts val="0"/>
                        </a:spcBef>
                        <a:spcAft>
                          <a:spcPts val="0"/>
                        </a:spcAft>
                        <a:buNone/>
                      </a:pPr>
                      <a:endParaRPr lang="en" sz="800">
                        <a:solidFill>
                          <a:schemeClr val="lt2"/>
                        </a:solidFill>
                        <a:uFill>
                          <a:noFill/>
                        </a:uFill>
                        <a:latin typeface="Lora"/>
                        <a:ea typeface="Lora"/>
                        <a:cs typeface="Lora"/>
                      </a:endParaRPr>
                    </a:p>
                    <a:p>
                      <a:pPr marL="285750" lvl="0" indent="-285750" algn="l">
                        <a:spcBef>
                          <a:spcPts val="0"/>
                        </a:spcBef>
                        <a:spcAft>
                          <a:spcPts val="0"/>
                        </a:spcAft>
                        <a:buFont typeface="Arial"/>
                        <a:buChar char="•"/>
                      </a:pPr>
                      <a:endParaRPr lang="en" sz="1100" b="1">
                        <a:solidFill>
                          <a:schemeClr val="lt2"/>
                        </a:solidFill>
                        <a:uFill>
                          <a:noFill/>
                        </a:uFill>
                        <a:latin typeface="Lora"/>
                        <a:ea typeface="Lora"/>
                        <a:cs typeface="Lora"/>
                      </a:endParaRPr>
                    </a:p>
                    <a:p>
                      <a:pPr marL="285750" lvl="0" indent="-285750" algn="l">
                        <a:spcBef>
                          <a:spcPts val="0"/>
                        </a:spcBef>
                        <a:spcAft>
                          <a:spcPts val="0"/>
                        </a:spcAft>
                        <a:buFont typeface="Arial"/>
                        <a:buChar char="•"/>
                      </a:pPr>
                      <a:endParaRPr lang="en" sz="1100">
                        <a:solidFill>
                          <a:schemeClr val="lt2"/>
                        </a:solidFill>
                        <a:uFill>
                          <a:noFill/>
                        </a:uFill>
                        <a:latin typeface="Lora"/>
                        <a:ea typeface="Lora"/>
                        <a:cs typeface="Lora"/>
                      </a:endParaRPr>
                    </a:p>
                    <a:p>
                      <a:pPr marL="285750" lvl="0" indent="-285750" algn="l">
                        <a:spcBef>
                          <a:spcPts val="0"/>
                        </a:spcBef>
                        <a:spcAft>
                          <a:spcPts val="0"/>
                        </a:spcAft>
                        <a:buFont typeface="Arial"/>
                        <a:buChar char="•"/>
                      </a:pPr>
                      <a:endParaRPr lang="en" sz="1100">
                        <a:solidFill>
                          <a:schemeClr val="lt2"/>
                        </a:solidFill>
                        <a:uFill>
                          <a:noFill/>
                        </a:uFill>
                        <a:latin typeface="Lora"/>
                        <a:ea typeface="Lora"/>
                        <a:cs typeface="Lora"/>
                      </a:endParaRPr>
                    </a:p>
                    <a:p>
                      <a:pPr marL="285750" lvl="0" indent="-285750" algn="l">
                        <a:spcBef>
                          <a:spcPts val="0"/>
                        </a:spcBef>
                        <a:spcAft>
                          <a:spcPts val="0"/>
                        </a:spcAft>
                        <a:buFont typeface="Arial"/>
                        <a:buChar char="•"/>
                      </a:pPr>
                      <a:endParaRPr lang="en" sz="1100">
                        <a:solidFill>
                          <a:schemeClr val="lt2"/>
                        </a:solidFill>
                        <a:uFill>
                          <a:noFill/>
                        </a:uFill>
                        <a:latin typeface="Lora"/>
                        <a:ea typeface="Lora"/>
                        <a:cs typeface="Lora"/>
                      </a:endParaRPr>
                    </a:p>
                    <a:p>
                      <a:pPr marL="285750" lvl="0" indent="-285750" algn="l">
                        <a:spcBef>
                          <a:spcPts val="0"/>
                        </a:spcBef>
                        <a:spcAft>
                          <a:spcPts val="0"/>
                        </a:spcAft>
                        <a:buFont typeface="Arial"/>
                        <a:buChar char="•"/>
                      </a:pPr>
                      <a:endParaRPr lang="en" sz="1100">
                        <a:solidFill>
                          <a:schemeClr val="lt2"/>
                        </a:solidFill>
                        <a:uFill>
                          <a:noFill/>
                        </a:uFill>
                        <a:latin typeface="Lora"/>
                        <a:ea typeface="Lora"/>
                        <a:cs typeface="Lora"/>
                      </a:endParaRPr>
                    </a:p>
                    <a:p>
                      <a:pPr marL="285750" lvl="0" indent="-285750" algn="l">
                        <a:spcBef>
                          <a:spcPts val="0"/>
                        </a:spcBef>
                        <a:spcAft>
                          <a:spcPts val="0"/>
                        </a:spcAft>
                        <a:buFont typeface="Arial"/>
                        <a:buChar char="•"/>
                      </a:pPr>
                      <a:endParaRPr lang="en" sz="1100">
                        <a:solidFill>
                          <a:schemeClr val="lt2"/>
                        </a:solidFill>
                        <a:uFill>
                          <a:noFill/>
                        </a:uFill>
                        <a:latin typeface="Lora"/>
                        <a:ea typeface="Lora"/>
                        <a:cs typeface="Lora"/>
                      </a:endParaRPr>
                    </a:p>
                    <a:p>
                      <a:pPr marL="285750" lvl="0" indent="-285750" algn="l">
                        <a:spcBef>
                          <a:spcPts val="0"/>
                        </a:spcBef>
                        <a:spcAft>
                          <a:spcPts val="0"/>
                        </a:spcAft>
                        <a:buFont typeface="Arial"/>
                        <a:buChar char="•"/>
                      </a:pPr>
                      <a:endParaRPr lang="en" sz="1100">
                        <a:solidFill>
                          <a:schemeClr val="lt2"/>
                        </a:solidFill>
                        <a:uFill>
                          <a:noFill/>
                        </a:uFill>
                        <a:latin typeface="Lora"/>
                        <a:ea typeface="Lora"/>
                        <a:cs typeface="Lora"/>
                      </a:endParaRPr>
                    </a:p>
                    <a:p>
                      <a:pPr marL="285750" lvl="0" indent="-285750" algn="l">
                        <a:spcBef>
                          <a:spcPts val="0"/>
                        </a:spcBef>
                        <a:spcAft>
                          <a:spcPts val="0"/>
                        </a:spcAft>
                        <a:buFont typeface="Arial"/>
                        <a:buChar char="•"/>
                      </a:pPr>
                      <a:endParaRPr lang="en" sz="1100">
                        <a:solidFill>
                          <a:schemeClr val="lt2"/>
                        </a:solidFill>
                        <a:uFill>
                          <a:noFill/>
                        </a:uFill>
                        <a:latin typeface="Lora"/>
                        <a:ea typeface="Lora"/>
                        <a:cs typeface="Lora"/>
                      </a:endParaRPr>
                    </a:p>
                    <a:p>
                      <a:pPr marL="285750" lvl="0" indent="-285750" algn="l">
                        <a:spcBef>
                          <a:spcPts val="0"/>
                        </a:spcBef>
                        <a:spcAft>
                          <a:spcPts val="0"/>
                        </a:spcAft>
                        <a:buFont typeface="Arial"/>
                        <a:buChar char="•"/>
                      </a:pPr>
                      <a:r>
                        <a:rPr lang="en" sz="1200" b="1">
                          <a:solidFill>
                            <a:schemeClr val="lt2"/>
                          </a:solidFill>
                          <a:uFill>
                            <a:noFill/>
                          </a:uFill>
                          <a:latin typeface="Lora"/>
                          <a:ea typeface="Lora"/>
                          <a:cs typeface="Lora"/>
                        </a:rPr>
                        <a:t>New Covid cases</a:t>
                      </a:r>
                    </a:p>
                    <a:p>
                      <a:pPr marL="285750" lvl="0" indent="-285750" algn="l">
                        <a:spcBef>
                          <a:spcPts val="0"/>
                        </a:spcBef>
                        <a:spcAft>
                          <a:spcPts val="0"/>
                        </a:spcAft>
                        <a:buFont typeface="Arial"/>
                        <a:buChar char="•"/>
                      </a:pPr>
                      <a:endParaRPr lang="en" sz="1100">
                        <a:solidFill>
                          <a:schemeClr val="lt2"/>
                        </a:solidFill>
                        <a:uFill>
                          <a:noFill/>
                        </a:uFill>
                        <a:latin typeface="Lora"/>
                        <a:ea typeface="Lora"/>
                        <a:cs typeface="Lora"/>
                      </a:endParaRPr>
                    </a:p>
                    <a:p>
                      <a:pPr marL="285750" lvl="0" indent="-285750" algn="l">
                        <a:spcBef>
                          <a:spcPts val="0"/>
                        </a:spcBef>
                        <a:spcAft>
                          <a:spcPts val="0"/>
                        </a:spcAft>
                        <a:buFont typeface="Arial"/>
                        <a:buChar char="•"/>
                      </a:pPr>
                      <a:r>
                        <a:rPr lang="en" sz="1200" b="1">
                          <a:solidFill>
                            <a:schemeClr val="lt2"/>
                          </a:solidFill>
                          <a:uFill>
                            <a:noFill/>
                          </a:uFill>
                          <a:latin typeface="Lora"/>
                          <a:ea typeface="Lora"/>
                          <a:cs typeface="Lora"/>
                        </a:rPr>
                        <a:t>Doge Coin data</a:t>
                      </a:r>
                    </a:p>
                    <a:p>
                      <a:pPr marL="285750" lvl="0" indent="-285750" algn="l">
                        <a:spcBef>
                          <a:spcPts val="0"/>
                        </a:spcBef>
                        <a:spcAft>
                          <a:spcPts val="0"/>
                        </a:spcAft>
                        <a:buFont typeface="Arial"/>
                        <a:buChar char="•"/>
                      </a:pPr>
                      <a:endParaRPr lang="en" sz="1100">
                        <a:solidFill>
                          <a:schemeClr val="lt2"/>
                        </a:solidFill>
                        <a:uFill>
                          <a:noFill/>
                        </a:uFill>
                        <a:latin typeface="Lora"/>
                        <a:ea typeface="Lora"/>
                        <a:cs typeface="Lora"/>
                      </a:endParaRPr>
                    </a:p>
                    <a:p>
                      <a:pPr marL="285750" lvl="0" indent="-285750" algn="l">
                        <a:spcBef>
                          <a:spcPts val="0"/>
                        </a:spcBef>
                        <a:spcAft>
                          <a:spcPts val="0"/>
                        </a:spcAft>
                        <a:buFont typeface="Arial"/>
                        <a:buChar char="•"/>
                      </a:pPr>
                      <a:endParaRPr lang="en" sz="1100">
                        <a:solidFill>
                          <a:schemeClr val="lt2"/>
                        </a:solidFill>
                        <a:uFill>
                          <a:noFill/>
                        </a:uFill>
                        <a:latin typeface="Lora"/>
                        <a:ea typeface="Lora"/>
                        <a:cs typeface="Lora"/>
                      </a:endParaRPr>
                    </a:p>
                  </a:txBody>
                  <a:tcPr marL="91425" marR="91425" marT="91425" marB="91425">
                    <a:lnL w="19050" cap="flat" cmpd="sng">
                      <a:solidFill>
                        <a:schemeClr val="dk2"/>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171450" marR="0" lvl="0" indent="-171450" algn="just" defTabSz="914400" rtl="0" eaLnBrk="1" fontAlgn="auto" latinLnBrk="0" hangingPunct="1">
                        <a:lnSpc>
                          <a:spcPct val="100000"/>
                        </a:lnSpc>
                        <a:spcBef>
                          <a:spcPts val="0"/>
                        </a:spcBef>
                        <a:spcAft>
                          <a:spcPts val="0"/>
                        </a:spcAft>
                        <a:buClr>
                          <a:srgbClr val="000000"/>
                        </a:buClr>
                        <a:buSzTx/>
                        <a:buFont typeface="Arial"/>
                        <a:buChar char="•"/>
                        <a:tabLst/>
                        <a:defRPr/>
                      </a:pPr>
                      <a:r>
                        <a:rPr lang="en-US" altLang="zh-CN" sz="1200" b="0" i="0" u="none" strike="noStrike" noProof="0">
                          <a:latin typeface="Times New Roman"/>
                        </a:rPr>
                        <a:t>We join the daily data together, dropping the </a:t>
                      </a:r>
                      <a:r>
                        <a:rPr lang="en-US" altLang="zh-CN" sz="1200" b="0" i="0" u="none" strike="noStrike" noProof="0" err="1">
                          <a:latin typeface="Times New Roman"/>
                        </a:rPr>
                        <a:t>NaN</a:t>
                      </a:r>
                      <a:r>
                        <a:rPr lang="en-US" altLang="zh-CN" sz="1200" b="0" i="0" u="none" strike="noStrike" noProof="0">
                          <a:latin typeface="Times New Roman"/>
                        </a:rPr>
                        <a:t> values and keeping a date that both have data records.</a:t>
                      </a:r>
                      <a:endParaRPr lang="en-SG" sz="1200" b="0" i="0" u="none" strike="noStrike" noProof="0">
                        <a:latin typeface="Times New Roman"/>
                      </a:endParaRPr>
                    </a:p>
                    <a:p>
                      <a:pPr marL="171450" marR="0" lvl="0" indent="-171450" algn="just" defTabSz="914400" rtl="0" eaLnBrk="1" fontAlgn="auto" latinLnBrk="0" hangingPunct="1">
                        <a:lnSpc>
                          <a:spcPct val="100000"/>
                        </a:lnSpc>
                        <a:spcBef>
                          <a:spcPts val="0"/>
                        </a:spcBef>
                        <a:spcAft>
                          <a:spcPts val="0"/>
                        </a:spcAft>
                        <a:buClr>
                          <a:srgbClr val="000000"/>
                        </a:buClr>
                        <a:buSzTx/>
                        <a:buFont typeface="Arial"/>
                        <a:buChar char="•"/>
                        <a:tabLst/>
                        <a:defRPr/>
                      </a:pPr>
                      <a:endParaRPr lang="en-SG" altLang="zh-CN" sz="1200" b="0" i="0" u="none" strike="noStrike" noProof="0">
                        <a:latin typeface="Times New Roman"/>
                      </a:endParaRPr>
                    </a:p>
                    <a:p>
                      <a:pPr marL="171450" marR="0" lvl="0" indent="-171450" algn="just" defTabSz="914400" rtl="0" eaLnBrk="1" fontAlgn="auto" latinLnBrk="0" hangingPunct="1">
                        <a:lnSpc>
                          <a:spcPct val="100000"/>
                        </a:lnSpc>
                        <a:spcBef>
                          <a:spcPts val="0"/>
                        </a:spcBef>
                        <a:spcAft>
                          <a:spcPts val="0"/>
                        </a:spcAft>
                        <a:buClr>
                          <a:srgbClr val="000000"/>
                        </a:buClr>
                        <a:buSzTx/>
                        <a:buFont typeface="Arial"/>
                        <a:buChar char="•"/>
                        <a:tabLst/>
                        <a:defRPr/>
                      </a:pPr>
                      <a:r>
                        <a:rPr lang="en-SG" altLang="zh-CN" sz="1200" b="0" i="0" u="none" strike="noStrike" noProof="0">
                          <a:latin typeface="Times New Roman"/>
                        </a:rPr>
                        <a:t> </a:t>
                      </a:r>
                      <a:r>
                        <a:rPr lang="en-US" altLang="zh-CN" sz="1200" b="0" i="0" u="none" strike="noStrike" noProof="0">
                          <a:latin typeface="Times New Roman"/>
                        </a:rPr>
                        <a:t>For monthly and quarterly data, the government usually publishes these data at the end of the period</a:t>
                      </a:r>
                      <a:r>
                        <a:rPr lang="en-SG" altLang="zh-CN" sz="1200" b="0" i="0" u="none" strike="noStrike" noProof="0">
                          <a:latin typeface="Times New Roman"/>
                        </a:rPr>
                        <a:t>. </a:t>
                      </a:r>
                      <a:r>
                        <a:rPr lang="en-US" altLang="zh-CN" sz="1200" b="0" i="0" u="none" strike="noStrike" noProof="0">
                          <a:latin typeface="Times New Roman"/>
                        </a:rPr>
                        <a:t>Therefore the actual date of these data is different from the date of publication. Some economic movements or price fluctuations were affected after the data were released. Therefore, the dates of the data are based on the time of publication.</a:t>
                      </a:r>
                      <a:r>
                        <a:rPr lang="en-SG" altLang="zh-CN" sz="1200" b="0" i="0" u="none" strike="noStrike" noProof="0">
                          <a:latin typeface="Times New Roman"/>
                        </a:rPr>
                        <a:t> </a:t>
                      </a:r>
                    </a:p>
                    <a:p>
                      <a:pPr marL="171450" lvl="0" indent="-171450" algn="just">
                        <a:lnSpc>
                          <a:spcPct val="100000"/>
                        </a:lnSpc>
                        <a:spcBef>
                          <a:spcPts val="0"/>
                        </a:spcBef>
                        <a:spcAft>
                          <a:spcPts val="0"/>
                        </a:spcAft>
                        <a:buFont typeface="Arial"/>
                        <a:buChar char="•"/>
                      </a:pPr>
                      <a:endParaRPr lang="en-SG" sz="1200" b="0" i="0" u="none" strike="noStrike" noProof="0">
                        <a:latin typeface="Times New Roman"/>
                      </a:endParaRPr>
                    </a:p>
                    <a:p>
                      <a:pPr marL="171450" lvl="0" indent="-171450" algn="just">
                        <a:lnSpc>
                          <a:spcPct val="100000"/>
                        </a:lnSpc>
                        <a:spcBef>
                          <a:spcPts val="0"/>
                        </a:spcBef>
                        <a:spcAft>
                          <a:spcPts val="0"/>
                        </a:spcAft>
                        <a:buFont typeface="Arial"/>
                        <a:buChar char="•"/>
                      </a:pPr>
                      <a:endParaRPr lang="en-SG" sz="1200" b="0" i="0" u="none" strike="noStrike" noProof="0">
                        <a:latin typeface="Times New Roman"/>
                      </a:endParaRPr>
                    </a:p>
                    <a:p>
                      <a:pPr marL="171450" lvl="0" indent="-171450" algn="just">
                        <a:lnSpc>
                          <a:spcPct val="100000"/>
                        </a:lnSpc>
                        <a:spcBef>
                          <a:spcPts val="0"/>
                        </a:spcBef>
                        <a:spcAft>
                          <a:spcPts val="0"/>
                        </a:spcAft>
                        <a:buFont typeface="Arial"/>
                        <a:buChar char="•"/>
                      </a:pPr>
                      <a:endParaRPr lang="en-SG" sz="1200" b="0" i="0" u="none" strike="noStrike" noProof="0">
                        <a:latin typeface="Times New Roman"/>
                      </a:endParaRPr>
                    </a:p>
                    <a:p>
                      <a:pPr marL="171450" lvl="0" indent="-171450" algn="just">
                        <a:lnSpc>
                          <a:spcPct val="100000"/>
                        </a:lnSpc>
                        <a:spcBef>
                          <a:spcPts val="0"/>
                        </a:spcBef>
                        <a:spcAft>
                          <a:spcPts val="0"/>
                        </a:spcAft>
                        <a:buFont typeface="Arial"/>
                        <a:buChar char="•"/>
                      </a:pPr>
                      <a:endParaRPr lang="en-SG" sz="1200" b="0" i="0" u="none" strike="noStrike" noProof="0">
                        <a:latin typeface="Times New Roman"/>
                      </a:endParaRPr>
                    </a:p>
                    <a:p>
                      <a:pPr marL="171450" lvl="0" indent="-171450" algn="just">
                        <a:lnSpc>
                          <a:spcPct val="100000"/>
                        </a:lnSpc>
                        <a:spcBef>
                          <a:spcPts val="0"/>
                        </a:spcBef>
                        <a:spcAft>
                          <a:spcPts val="0"/>
                        </a:spcAft>
                        <a:buFont typeface="Arial"/>
                        <a:buChar char="•"/>
                      </a:pPr>
                      <a:endParaRPr lang="en-SG" sz="1200" b="0" i="0" u="none" strike="noStrike" noProof="0">
                        <a:latin typeface="Times New Roman"/>
                      </a:endParaRPr>
                    </a:p>
                    <a:p>
                      <a:pPr marL="171450" lvl="0" indent="-171450" algn="just">
                        <a:lnSpc>
                          <a:spcPct val="100000"/>
                        </a:lnSpc>
                        <a:spcBef>
                          <a:spcPts val="0"/>
                        </a:spcBef>
                        <a:spcAft>
                          <a:spcPts val="0"/>
                        </a:spcAft>
                        <a:buFont typeface="Arial"/>
                        <a:buChar char="•"/>
                      </a:pPr>
                      <a:r>
                        <a:rPr lang="en-US" sz="1200" b="0" i="0" u="none" strike="noStrike" noProof="0">
                          <a:latin typeface="Times New Roman"/>
                        </a:rPr>
                        <a:t>Replace the </a:t>
                      </a:r>
                      <a:r>
                        <a:rPr lang="en-US" sz="1200" b="0" i="0" u="none" strike="noStrike" noProof="0" err="1">
                          <a:latin typeface="Times New Roman"/>
                        </a:rPr>
                        <a:t>NaN</a:t>
                      </a:r>
                      <a:r>
                        <a:rPr lang="en-US" sz="1200" b="0" i="0" u="none" strike="noStrike" noProof="0">
                          <a:latin typeface="Times New Roman"/>
                        </a:rPr>
                        <a:t> values with 0.</a:t>
                      </a:r>
                      <a:endParaRPr lang="en-SG" sz="1200" b="0" i="0" u="none" strike="noStrike" noProof="0">
                        <a:latin typeface="Times New Roman"/>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bl>
          </a:graphicData>
        </a:graphic>
      </p:graphicFrame>
      <p:sp>
        <p:nvSpPr>
          <p:cNvPr id="194" name="Google Shape;194;p32"/>
          <p:cNvSpPr txBox="1"/>
          <p:nvPr/>
        </p:nvSpPr>
        <p:spPr>
          <a:xfrm>
            <a:off x="695331" y="532456"/>
            <a:ext cx="7704000" cy="479700"/>
          </a:xfrm>
          <a:prstGeom prst="rect">
            <a:avLst/>
          </a:prstGeom>
          <a:noFill/>
          <a:ln>
            <a:noFill/>
          </a:ln>
        </p:spPr>
        <p:txBody>
          <a:bodyPr spcFirstLastPara="1" wrap="square" lIns="91425" tIns="91425" rIns="0" bIns="91425" anchor="t" anchorCtr="0">
            <a:noAutofit/>
          </a:bodyPr>
          <a:lstStyle/>
          <a:p>
            <a:r>
              <a:rPr lang="en-US">
                <a:latin typeface="Times New Roman" panose="02020603050405020304" pitchFamily="18" charset="0"/>
                <a:ea typeface="Chivo"/>
                <a:cs typeface="Times New Roman" panose="02020603050405020304" pitchFamily="18" charset="0"/>
                <a:sym typeface="Lora"/>
              </a:rPr>
              <a:t>Federal Reserve Bank of St. Louis, </a:t>
            </a:r>
            <a:r>
              <a:rPr lang="en-US">
                <a:latin typeface="Times New Roman" panose="02020603050405020304" pitchFamily="18" charset="0"/>
                <a:ea typeface="Chivo"/>
                <a:cs typeface="Times New Roman" panose="02020603050405020304" pitchFamily="18" charset="0"/>
                <a:sym typeface="Chivo"/>
              </a:rPr>
              <a:t>Bloomberg, "Yahoo! Finance", list of data features can be found Appendix A.</a:t>
            </a:r>
            <a:endParaRPr lang="en">
              <a:latin typeface="Times New Roman" panose="02020603050405020304" pitchFamily="18" charset="0"/>
              <a:ea typeface="Chivo"/>
              <a:cs typeface="Times New Roman" panose="02020603050405020304" pitchFamily="18" charset="0"/>
            </a:endParaRPr>
          </a:p>
          <a:p>
            <a:pPr marL="0" lvl="0" indent="0" algn="l">
              <a:spcBef>
                <a:spcPts val="0"/>
              </a:spcBef>
              <a:spcAft>
                <a:spcPts val="0"/>
              </a:spcAft>
              <a:buNone/>
            </a:pPr>
            <a:endParaRPr lang="en">
              <a:ea typeface="Anaheim"/>
            </a:endParaRPr>
          </a:p>
        </p:txBody>
      </p:sp>
      <p:cxnSp>
        <p:nvCxnSpPr>
          <p:cNvPr id="197" name="Google Shape;197;p32"/>
          <p:cNvCxnSpPr/>
          <p:nvPr/>
        </p:nvCxnSpPr>
        <p:spPr>
          <a:xfrm>
            <a:off x="706975" y="534250"/>
            <a:ext cx="7725600" cy="0"/>
          </a:xfrm>
          <a:prstGeom prst="straightConnector1">
            <a:avLst/>
          </a:prstGeom>
          <a:noFill/>
          <a:ln w="19050" cap="flat" cmpd="sng">
            <a:solidFill>
              <a:schemeClr val="dk2"/>
            </a:solidFill>
            <a:prstDash val="solid"/>
            <a:miter lim="8000"/>
            <a:headEnd type="none" w="med" len="med"/>
            <a:tailEnd type="none" w="med" len="med"/>
          </a:ln>
        </p:spPr>
      </p:cxnSp>
      <p:sp>
        <p:nvSpPr>
          <p:cNvPr id="3" name="Title 2">
            <a:extLst>
              <a:ext uri="{FF2B5EF4-FFF2-40B4-BE49-F238E27FC236}">
                <a16:creationId xmlns:a16="http://schemas.microsoft.com/office/drawing/2014/main" id="{09B38C01-5942-ED47-B70A-93BEFC2E0C5A}"/>
              </a:ext>
            </a:extLst>
          </p:cNvPr>
          <p:cNvSpPr>
            <a:spLocks noGrp="1"/>
          </p:cNvSpPr>
          <p:nvPr>
            <p:ph type="title"/>
          </p:nvPr>
        </p:nvSpPr>
        <p:spPr>
          <a:xfrm>
            <a:off x="725560" y="33784"/>
            <a:ext cx="2504105" cy="486423"/>
          </a:xfrm>
        </p:spPr>
        <p:txBody>
          <a:bodyPr/>
          <a:lstStyle/>
          <a:p>
            <a:pPr algn="ctr"/>
            <a:r>
              <a:rPr lang="en"/>
              <a:t>Data Source</a:t>
            </a:r>
            <a:endParaRPr lang="en-US"/>
          </a:p>
        </p:txBody>
      </p:sp>
      <p:sp>
        <p:nvSpPr>
          <p:cNvPr id="6" name="Star: 5 Points 5">
            <a:extLst>
              <a:ext uri="{FF2B5EF4-FFF2-40B4-BE49-F238E27FC236}">
                <a16:creationId xmlns:a16="http://schemas.microsoft.com/office/drawing/2014/main" id="{FDFC2AE5-76F6-C699-C487-AADFD60CED78}"/>
              </a:ext>
            </a:extLst>
          </p:cNvPr>
          <p:cNvSpPr/>
          <p:nvPr/>
        </p:nvSpPr>
        <p:spPr>
          <a:xfrm>
            <a:off x="537302" y="2045678"/>
            <a:ext cx="316057" cy="281421"/>
          </a:xfrm>
          <a:prstGeom prst="star5">
            <a:avLst/>
          </a:prstGeom>
          <a:solidFill>
            <a:schemeClr val="bg2">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8FA8D9C1-19DD-44FA-2A9F-CE4D0862157A}"/>
              </a:ext>
            </a:extLst>
          </p:cNvPr>
          <p:cNvPicPr>
            <a:picLocks noChangeAspect="1"/>
          </p:cNvPicPr>
          <p:nvPr/>
        </p:nvPicPr>
        <p:blipFill>
          <a:blip r:embed="rId3"/>
          <a:stretch>
            <a:fillRect/>
          </a:stretch>
        </p:blipFill>
        <p:spPr>
          <a:xfrm>
            <a:off x="532533" y="2449544"/>
            <a:ext cx="3018000" cy="684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33BA4-B53D-763D-3644-297B9818F660}"/>
              </a:ext>
            </a:extLst>
          </p:cNvPr>
          <p:cNvSpPr>
            <a:spLocks noGrp="1"/>
          </p:cNvSpPr>
          <p:nvPr>
            <p:ph type="title"/>
          </p:nvPr>
        </p:nvSpPr>
        <p:spPr>
          <a:xfrm>
            <a:off x="713250" y="68445"/>
            <a:ext cx="7717500" cy="478200"/>
          </a:xfrm>
        </p:spPr>
        <p:txBody>
          <a:bodyPr/>
          <a:lstStyle/>
          <a:p>
            <a:pPr algn="ctr"/>
            <a:r>
              <a:rPr lang="en-US"/>
              <a:t>Data</a:t>
            </a:r>
          </a:p>
        </p:txBody>
      </p:sp>
      <p:pic>
        <p:nvPicPr>
          <p:cNvPr id="1026" name="Picture 2">
            <a:extLst>
              <a:ext uri="{FF2B5EF4-FFF2-40B4-BE49-F238E27FC236}">
                <a16:creationId xmlns:a16="http://schemas.microsoft.com/office/drawing/2014/main" id="{9E63D4CD-AE1E-D1A3-7C4B-DAC34C09B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858" y="748552"/>
            <a:ext cx="3469011" cy="28982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AD7917B-B863-269B-2B72-84C0DDA7C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422" y="755458"/>
            <a:ext cx="3765177" cy="290514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67F0A04-5C9A-513F-4F6D-A3A2E46595A6}"/>
              </a:ext>
            </a:extLst>
          </p:cNvPr>
          <p:cNvSpPr txBox="1"/>
          <p:nvPr/>
        </p:nvSpPr>
        <p:spPr>
          <a:xfrm>
            <a:off x="0" y="3913094"/>
            <a:ext cx="9144000" cy="338554"/>
          </a:xfrm>
          <a:prstGeom prst="rect">
            <a:avLst/>
          </a:prstGeom>
          <a:noFill/>
        </p:spPr>
        <p:txBody>
          <a:bodyPr wrap="square" rtlCol="0">
            <a:spAutoFit/>
          </a:bodyPr>
          <a:lstStyle/>
          <a:p>
            <a:pPr algn="ctr"/>
            <a:r>
              <a:rPr lang="en-US" altLang="zh-CN" sz="1600">
                <a:latin typeface="Times New Roman" panose="02020603050405020304" pitchFamily="18" charset="0"/>
                <a:cs typeface="Times New Roman" panose="02020603050405020304" pitchFamily="18" charset="0"/>
              </a:rPr>
              <a:t>What we want to know is whether the economic significance is related to the sharp trend.</a:t>
            </a:r>
          </a:p>
        </p:txBody>
      </p:sp>
    </p:spTree>
    <p:extLst>
      <p:ext uri="{BB962C8B-B14F-4D97-AF65-F5344CB8AC3E}">
        <p14:creationId xmlns:p14="http://schemas.microsoft.com/office/powerpoint/2010/main" val="3306343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841D-10FA-47A6-D92F-8818F530A725}"/>
              </a:ext>
            </a:extLst>
          </p:cNvPr>
          <p:cNvSpPr>
            <a:spLocks noGrp="1"/>
          </p:cNvSpPr>
          <p:nvPr>
            <p:ph type="title"/>
          </p:nvPr>
        </p:nvSpPr>
        <p:spPr>
          <a:xfrm>
            <a:off x="297325" y="1010242"/>
            <a:ext cx="3583113" cy="478200"/>
          </a:xfrm>
        </p:spPr>
        <p:txBody>
          <a:bodyPr/>
          <a:lstStyle/>
          <a:p>
            <a:pPr algn="ctr"/>
            <a:r>
              <a:rPr lang="en-JP" altLang="zh-CN" sz="3200"/>
              <a:t>Data Correlation Heatmap</a:t>
            </a:r>
            <a:br>
              <a:rPr lang="zh-CN" altLang="en-US" sz="3200"/>
            </a:br>
            <a:endParaRPr lang="en-JP"/>
          </a:p>
        </p:txBody>
      </p:sp>
      <p:pic>
        <p:nvPicPr>
          <p:cNvPr id="3" name="Picture 2">
            <a:extLst>
              <a:ext uri="{FF2B5EF4-FFF2-40B4-BE49-F238E27FC236}">
                <a16:creationId xmlns:a16="http://schemas.microsoft.com/office/drawing/2014/main" id="{31BF4001-EE46-820C-CCAC-EFF309A1108B}"/>
              </a:ext>
            </a:extLst>
          </p:cNvPr>
          <p:cNvPicPr>
            <a:picLocks noChangeAspect="1"/>
          </p:cNvPicPr>
          <p:nvPr/>
        </p:nvPicPr>
        <p:blipFill>
          <a:blip r:embed="rId2"/>
          <a:stretch>
            <a:fillRect/>
          </a:stretch>
        </p:blipFill>
        <p:spPr>
          <a:xfrm>
            <a:off x="3725580" y="37942"/>
            <a:ext cx="5418420" cy="5146378"/>
          </a:xfrm>
          <a:prstGeom prst="rect">
            <a:avLst/>
          </a:prstGeom>
        </p:spPr>
      </p:pic>
    </p:spTree>
    <p:extLst>
      <p:ext uri="{BB962C8B-B14F-4D97-AF65-F5344CB8AC3E}">
        <p14:creationId xmlns:p14="http://schemas.microsoft.com/office/powerpoint/2010/main" val="297222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AF9BFA-359A-5338-84D2-F5D6452487A4}"/>
              </a:ext>
            </a:extLst>
          </p:cNvPr>
          <p:cNvPicPr>
            <a:picLocks noChangeAspect="1"/>
          </p:cNvPicPr>
          <p:nvPr/>
        </p:nvPicPr>
        <p:blipFill>
          <a:blip r:embed="rId2"/>
          <a:stretch>
            <a:fillRect/>
          </a:stretch>
        </p:blipFill>
        <p:spPr>
          <a:xfrm>
            <a:off x="0" y="976833"/>
            <a:ext cx="9144000" cy="3654061"/>
          </a:xfrm>
          <a:prstGeom prst="rect">
            <a:avLst/>
          </a:prstGeom>
        </p:spPr>
      </p:pic>
      <p:sp>
        <p:nvSpPr>
          <p:cNvPr id="5" name="文本框 4">
            <a:extLst>
              <a:ext uri="{FF2B5EF4-FFF2-40B4-BE49-F238E27FC236}">
                <a16:creationId xmlns:a16="http://schemas.microsoft.com/office/drawing/2014/main" id="{39009238-FF3C-08FC-F668-E89B76C7F937}"/>
              </a:ext>
            </a:extLst>
          </p:cNvPr>
          <p:cNvSpPr txBox="1"/>
          <p:nvPr/>
        </p:nvSpPr>
        <p:spPr>
          <a:xfrm>
            <a:off x="626890" y="0"/>
            <a:ext cx="3482788" cy="553998"/>
          </a:xfrm>
          <a:prstGeom prst="rect">
            <a:avLst/>
          </a:prstGeom>
          <a:noFill/>
        </p:spPr>
        <p:txBody>
          <a:bodyPr wrap="square" rtlCol="0">
            <a:spAutoFit/>
          </a:bodyPr>
          <a:lstStyle/>
          <a:p>
            <a:r>
              <a:rPr lang="en-US" altLang="zh-CN" sz="3000">
                <a:latin typeface="Times New Roman" panose="02020603050405020304" pitchFamily="18" charset="0"/>
                <a:cs typeface="Times New Roman" panose="02020603050405020304" pitchFamily="18" charset="0"/>
              </a:rPr>
              <a:t>Data Description</a:t>
            </a:r>
            <a:endParaRPr lang="zh-CN" altLang="en-US" sz="3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9063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DD112CF-6A5F-064E-ABF0-15F4C090FFA0}"/>
              </a:ext>
            </a:extLst>
          </p:cNvPr>
          <p:cNvPicPr>
            <a:picLocks noChangeAspect="1"/>
          </p:cNvPicPr>
          <p:nvPr/>
        </p:nvPicPr>
        <p:blipFill>
          <a:blip r:embed="rId2"/>
          <a:stretch>
            <a:fillRect/>
          </a:stretch>
        </p:blipFill>
        <p:spPr>
          <a:xfrm>
            <a:off x="4482992" y="1002294"/>
            <a:ext cx="4661006" cy="1340611"/>
          </a:xfrm>
          <a:prstGeom prst="rect">
            <a:avLst/>
          </a:prstGeom>
        </p:spPr>
      </p:pic>
      <p:pic>
        <p:nvPicPr>
          <p:cNvPr id="8" name="图片 7" descr="图片包含 工程绘图&#10;&#10;描述已自动生成">
            <a:extLst>
              <a:ext uri="{FF2B5EF4-FFF2-40B4-BE49-F238E27FC236}">
                <a16:creationId xmlns:a16="http://schemas.microsoft.com/office/drawing/2014/main" id="{ED5A7338-7B24-7B08-3B46-AC636C32AFC1}"/>
              </a:ext>
            </a:extLst>
          </p:cNvPr>
          <p:cNvPicPr>
            <a:picLocks noChangeAspect="1"/>
          </p:cNvPicPr>
          <p:nvPr/>
        </p:nvPicPr>
        <p:blipFill>
          <a:blip r:embed="rId3"/>
          <a:stretch>
            <a:fillRect/>
          </a:stretch>
        </p:blipFill>
        <p:spPr>
          <a:xfrm>
            <a:off x="-1" y="2549762"/>
            <a:ext cx="9143999" cy="2593737"/>
          </a:xfrm>
          <a:prstGeom prst="rect">
            <a:avLst/>
          </a:prstGeom>
        </p:spPr>
      </p:pic>
      <p:sp>
        <p:nvSpPr>
          <p:cNvPr id="3" name="Title 1">
            <a:extLst>
              <a:ext uri="{FF2B5EF4-FFF2-40B4-BE49-F238E27FC236}">
                <a16:creationId xmlns:a16="http://schemas.microsoft.com/office/drawing/2014/main" id="{08CB7DF2-9C95-244D-0056-4C9E676633A4}"/>
              </a:ext>
            </a:extLst>
          </p:cNvPr>
          <p:cNvSpPr txBox="1">
            <a:spLocks/>
          </p:cNvSpPr>
          <p:nvPr/>
        </p:nvSpPr>
        <p:spPr>
          <a:xfrm>
            <a:off x="535529" y="56780"/>
            <a:ext cx="8072941" cy="478200"/>
          </a:xfrm>
          <a:prstGeom prst="rect">
            <a:avLst/>
          </a:prstGeom>
          <a:noFill/>
          <a:ln>
            <a:noFill/>
          </a:ln>
        </p:spPr>
        <p:txBody>
          <a:bodyPr spcFirstLastPara="1" wrap="square" lIns="91425" tIns="91425" rIns="914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ora"/>
              <a:buNone/>
              <a:defRPr sz="3000" b="0" i="0" u="none" strike="noStrike" cap="none">
                <a:solidFill>
                  <a:schemeClr val="dk1"/>
                </a:solidFill>
                <a:latin typeface="Lora"/>
                <a:ea typeface="Lora"/>
                <a:cs typeface="Lora"/>
                <a:sym typeface="Lor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SG" altLang="zh-CN" sz="3200">
                <a:effectLst/>
                <a:latin typeface="Times New Roman" panose="02020603050405020304" pitchFamily="18" charset="0"/>
                <a:ea typeface="宋体" panose="02010600030101010101" pitchFamily="2" charset="-122"/>
              </a:rPr>
              <a:t>Min-Max Normalization</a:t>
            </a:r>
            <a:endParaRPr lang="en-JP"/>
          </a:p>
        </p:txBody>
      </p:sp>
      <p:sp>
        <p:nvSpPr>
          <p:cNvPr id="9" name="文本框 8">
            <a:extLst>
              <a:ext uri="{FF2B5EF4-FFF2-40B4-BE49-F238E27FC236}">
                <a16:creationId xmlns:a16="http://schemas.microsoft.com/office/drawing/2014/main" id="{C71F461E-43D1-CE05-35C1-9130FFF7E2FF}"/>
              </a:ext>
            </a:extLst>
          </p:cNvPr>
          <p:cNvSpPr txBox="1"/>
          <p:nvPr/>
        </p:nvSpPr>
        <p:spPr>
          <a:xfrm>
            <a:off x="359229" y="795436"/>
            <a:ext cx="4123763" cy="1754326"/>
          </a:xfrm>
          <a:prstGeom prst="rect">
            <a:avLst/>
          </a:prstGeom>
          <a:noFill/>
          <a:ln>
            <a:solidFill>
              <a:schemeClr val="bg2"/>
            </a:solidFill>
          </a:ln>
        </p:spPr>
        <p:txBody>
          <a:bodyPr wrap="square" rtlCol="0">
            <a:spAutoFit/>
          </a:bodyPr>
          <a:lstStyle/>
          <a:p>
            <a:pPr marL="171450" indent="-171450">
              <a:buFont typeface="Arial" panose="020B0604020202020204" pitchFamily="34" charset="0"/>
              <a:buChar char="•"/>
            </a:pPr>
            <a:r>
              <a:rPr lang="en-US" altLang="zh-CN" sz="1200">
                <a:latin typeface="Times New Roman" panose="02020603050405020304" pitchFamily="18" charset="0"/>
                <a:cs typeface="Times New Roman" panose="02020603050405020304" pitchFamily="18" charset="0"/>
              </a:rPr>
              <a:t>Min-max normalization (usually called feature scaling) performs a linear transformation on the original data. This technique gets all the scaled data in the range </a:t>
            </a:r>
          </a:p>
          <a:p>
            <a:pPr marL="171450" indent="-171450">
              <a:buFont typeface="Arial" panose="020B0604020202020204" pitchFamily="34" charset="0"/>
              <a:buChar char="•"/>
            </a:pPr>
            <a:r>
              <a:rPr lang="en-US" altLang="zh-CN" sz="1200">
                <a:latin typeface="Times New Roman" panose="02020603050405020304" pitchFamily="18" charset="0"/>
                <a:cs typeface="Times New Roman" panose="02020603050405020304" pitchFamily="18" charset="0"/>
              </a:rPr>
              <a:t>(0, 1). The formula to achieve this is the following:</a:t>
            </a:r>
          </a:p>
          <a:p>
            <a:pPr marL="171450" indent="-171450">
              <a:buFont typeface="Arial" panose="020B0604020202020204" pitchFamily="34" charset="0"/>
              <a:buChar char="•"/>
            </a:pPr>
            <a:endParaRPr lang="en-US" altLang="zh-CN" sz="120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altLang="zh-CN" sz="1200">
                <a:latin typeface="Times New Roman" panose="02020603050405020304" pitchFamily="18" charset="0"/>
                <a:cs typeface="Times New Roman" panose="02020603050405020304" pitchFamily="18" charset="0"/>
              </a:rPr>
              <a:t>Min-max normalization preserves the relationships among the original data values. The cost of having this bounded range is that we will end up with smaller standard deviations, which can suppress the effect of outliers.</a:t>
            </a:r>
            <a:endParaRPr lang="zh-CN" alt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7461785"/>
      </p:ext>
    </p:extLst>
  </p:cSld>
  <p:clrMapOvr>
    <a:masterClrMapping/>
  </p:clrMapOvr>
</p:sld>
</file>

<file path=ppt/theme/theme1.xml><?xml version="1.0" encoding="utf-8"?>
<a:theme xmlns:a="http://schemas.openxmlformats.org/drawingml/2006/main" name="Minimalist Gold &amp; Cream Slides Agency by Slidesgo">
  <a:themeElements>
    <a:clrScheme name="Simple Light">
      <a:dk1>
        <a:srgbClr val="191919"/>
      </a:dk1>
      <a:lt1>
        <a:srgbClr val="FFFFFF"/>
      </a:lt1>
      <a:dk2>
        <a:srgbClr val="C7A82C"/>
      </a:dk2>
      <a:lt2>
        <a:srgbClr val="FFFDFA"/>
      </a:lt2>
      <a:accent1>
        <a:srgbClr val="F8EDC5"/>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 Year Goals Infographics by Slidesgo">
  <a:themeElements>
    <a:clrScheme name="Simple Light">
      <a:dk1>
        <a:srgbClr val="191818"/>
      </a:dk1>
      <a:lt1>
        <a:srgbClr val="EEEDEE"/>
      </a:lt1>
      <a:dk2>
        <a:srgbClr val="CFA667"/>
      </a:dk2>
      <a:lt2>
        <a:srgbClr val="C7C0B5"/>
      </a:lt2>
      <a:accent1>
        <a:srgbClr val="B9B5AA"/>
      </a:accent1>
      <a:accent2>
        <a:srgbClr val="84827B"/>
      </a:accent2>
      <a:accent3>
        <a:srgbClr val="EBE4E0"/>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3984</Words>
  <Application>Microsoft Macintosh PowerPoint</Application>
  <PresentationFormat>On-screen Show (16:9)</PresentationFormat>
  <Paragraphs>416</Paragraphs>
  <Slides>47</Slides>
  <Notes>38</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47</vt:i4>
      </vt:variant>
    </vt:vector>
  </HeadingPairs>
  <TitlesOfParts>
    <vt:vector size="64" baseType="lpstr">
      <vt:lpstr>Times New Roman</vt:lpstr>
      <vt:lpstr>Courier New</vt:lpstr>
      <vt:lpstr>Arial</vt:lpstr>
      <vt:lpstr>Lora</vt:lpstr>
      <vt:lpstr>Bungee</vt:lpstr>
      <vt:lpstr>Lato</vt:lpstr>
      <vt:lpstr>Arial,Sans-Serif</vt:lpstr>
      <vt:lpstr>Cormorant Garamond</vt:lpstr>
      <vt:lpstr>WordVisiCarriageReturn_MSFontService</vt:lpstr>
      <vt:lpstr>DM Sans</vt:lpstr>
      <vt:lpstr>Calibri</vt:lpstr>
      <vt:lpstr>Nixie One</vt:lpstr>
      <vt:lpstr>Chivo</vt:lpstr>
      <vt:lpstr>DM Serif Display</vt:lpstr>
      <vt:lpstr>Cormorant Garamond Medium</vt:lpstr>
      <vt:lpstr>Minimalist Gold &amp; Cream Slides Agency by Slidesgo</vt:lpstr>
      <vt:lpstr>New Year Goals Infographics by Slidesgo</vt:lpstr>
      <vt:lpstr>A Post-Pandemic Machine Learning-Based Method for Forecasting Safe-Haven Asset Prices</vt:lpstr>
      <vt:lpstr>Agenda </vt:lpstr>
      <vt:lpstr>Motivation</vt:lpstr>
      <vt:lpstr>Short review of class content（LSTM）</vt:lpstr>
      <vt:lpstr>Data Source</vt:lpstr>
      <vt:lpstr>Data</vt:lpstr>
      <vt:lpstr>Data Correlation Heatmap </vt:lpstr>
      <vt:lpstr>PowerPoint Presentation</vt:lpstr>
      <vt:lpstr>PowerPoint Presentation</vt:lpstr>
      <vt:lpstr>Training  &amp; Testing</vt:lpstr>
      <vt:lpstr>PowerPoint Presentation</vt:lpstr>
      <vt:lpstr>Methodology –  LSTM</vt:lpstr>
      <vt:lpstr>Methodology –  LSTM</vt:lpstr>
      <vt:lpstr>PowerPoint Presentation</vt:lpstr>
      <vt:lpstr>PowerPoint Presentation</vt:lpstr>
      <vt:lpstr>Methodology – Bidirectional LSTM</vt:lpstr>
      <vt:lpstr>Methodology – Bidirectional LSTM</vt:lpstr>
      <vt:lpstr>Methodology – Decision Tree</vt:lpstr>
      <vt:lpstr>Methodology – Random Forest</vt:lpstr>
      <vt:lpstr>Methodology – Random Forest</vt:lpstr>
      <vt:lpstr>Methodology – Gradient Boosting</vt:lpstr>
      <vt:lpstr>PowerPoint Presentation</vt:lpstr>
      <vt:lpstr>PowerPoint Presentation</vt:lpstr>
      <vt:lpstr>PowerPoint Presentation</vt:lpstr>
      <vt:lpstr>Random Forest Without COVID-19</vt:lpstr>
      <vt:lpstr>Random Forest With COVID-19</vt:lpstr>
      <vt:lpstr>Random Forest With COVID-19 and Doge</vt:lpstr>
      <vt:lpstr>PowerPoint Presentation</vt:lpstr>
      <vt:lpstr>XGBoost Without COVID-19 </vt:lpstr>
      <vt:lpstr>XGBoost With COVID-19 </vt:lpstr>
      <vt:lpstr>XGBoost With COVID-19 and Doge</vt:lpstr>
      <vt:lpstr>PowerPoint Presentation</vt:lpstr>
      <vt:lpstr>Bi-LSTM Without COVID</vt:lpstr>
      <vt:lpstr>Bi-LSTM With COVID</vt:lpstr>
      <vt:lpstr>Bi-LSTM With COVID and Doge</vt:lpstr>
      <vt:lpstr>PowerPoint Presentation</vt:lpstr>
      <vt:lpstr>LSTM-CNN Without COVID</vt:lpstr>
      <vt:lpstr>LSTM-CNN With COVID</vt:lpstr>
      <vt:lpstr>LSTM-CNN With COVID  and Doge</vt:lpstr>
      <vt:lpstr>PowerPoint Presentation</vt:lpstr>
      <vt:lpstr>Results Comparison</vt:lpstr>
      <vt:lpstr>Discussion</vt:lpstr>
      <vt:lpstr>Citations</vt:lpstr>
      <vt:lpstr>Citations</vt:lpstr>
      <vt:lpstr>Citations</vt:lpstr>
      <vt:lpstr>Citations</vt:lpstr>
      <vt:lpstr>Thank You For Lishenging!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Gold &amp; Cream Slides — Agency —</dc:title>
  <dc:creator/>
  <cp:lastModifiedBy> </cp:lastModifiedBy>
  <cp:revision>2</cp:revision>
  <dcterms:modified xsi:type="dcterms:W3CDTF">2022-12-15T03:29:31Z</dcterms:modified>
</cp:coreProperties>
</file>